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68" r:id="rId4"/>
    <p:sldId id="258" r:id="rId5"/>
    <p:sldId id="269" r:id="rId6"/>
    <p:sldId id="259" r:id="rId7"/>
    <p:sldId id="267" r:id="rId8"/>
    <p:sldId id="260" r:id="rId9"/>
    <p:sldId id="262" r:id="rId10"/>
    <p:sldId id="266" r:id="rId11"/>
    <p:sldId id="263" r:id="rId12"/>
    <p:sldId id="271" r:id="rId13"/>
    <p:sldId id="270" r:id="rId14"/>
    <p:sldId id="264" r:id="rId15"/>
    <p:sldId id="265" r:id="rId16"/>
  </p:sldIdLst>
  <p:sldSz cx="9144000" cy="5143500" type="screen16x9"/>
  <p:notesSz cx="6858000" cy="9144000"/>
  <p:embeddedFontLst>
    <p:embeddedFont>
      <p:font typeface="Roboto" panose="020B0604020202020204" charset="0"/>
      <p:regular r:id="rId18"/>
      <p:bold r:id="rId18"/>
      <p:italic r:id="rId18"/>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4D79"/>
    <a:srgbClr val="9927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8" d="100"/>
          <a:sy n="108" d="100"/>
        </p:scale>
        <p:origin x="75" y="5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NUL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11573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69597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89629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7583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682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599" cy="897599"/>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599" cy="897599"/>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599"/>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799"/>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399"/>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599"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7999" cy="9533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7999" cy="3163499"/>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1999"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699"/>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btots.mdsc.com/"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NUL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btots.mdsc.co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90525" y="1819275"/>
            <a:ext cx="8222100" cy="933599"/>
          </a:xfrm>
          <a:prstGeom prst="rect">
            <a:avLst/>
          </a:prstGeom>
        </p:spPr>
        <p:txBody>
          <a:bodyPr lIns="91425" tIns="91425" rIns="91425" bIns="91425" anchor="b" anchorCtr="0">
            <a:noAutofit/>
          </a:bodyPr>
          <a:lstStyle/>
          <a:p>
            <a:pPr lvl="0">
              <a:spcBef>
                <a:spcPts val="0"/>
              </a:spcBef>
              <a:buNone/>
            </a:pPr>
            <a:r>
              <a:rPr lang="en"/>
              <a:t>Performing an Amendment and Sending Prior Notices in BTOTS</a:t>
            </a:r>
          </a:p>
        </p:txBody>
      </p:sp>
      <p:sp>
        <p:nvSpPr>
          <p:cNvPr id="68" name="Shape 68"/>
          <p:cNvSpPr txBox="1">
            <a:spLocks noGrp="1"/>
          </p:cNvSpPr>
          <p:nvPr>
            <p:ph type="subTitle" idx="1"/>
          </p:nvPr>
        </p:nvSpPr>
        <p:spPr>
          <a:xfrm>
            <a:off x="390525" y="2961605"/>
            <a:ext cx="8222100" cy="432900"/>
          </a:xfrm>
          <a:prstGeom prst="rect">
            <a:avLst/>
          </a:prstGeom>
        </p:spPr>
        <p:txBody>
          <a:bodyPr lIns="91425" tIns="91425" rIns="91425" bIns="91425" anchor="t" anchorCtr="0">
            <a:noAutofit/>
          </a:bodyPr>
          <a:lstStyle/>
          <a:p>
            <a:pPr lvl="0">
              <a:spcBef>
                <a:spcPts val="0"/>
              </a:spcBef>
              <a:buNone/>
            </a:pPr>
            <a:r>
              <a:rPr lang="en" sz="2400"/>
              <a:t>By: Layne Koyle Jan. 23 2017</a:t>
            </a:r>
          </a:p>
        </p:txBody>
      </p:sp>
      <p:pic>
        <p:nvPicPr>
          <p:cNvPr id="69" name="Shape 69" descr="amendment"/>
          <p:cNvPicPr preferRelativeResize="0"/>
          <p:nvPr/>
        </p:nvPicPr>
        <p:blipFill>
          <a:blip r:embed="rId3">
            <a:alphaModFix/>
          </a:blip>
          <a:stretch>
            <a:fillRect/>
          </a:stretch>
        </p:blipFill>
        <p:spPr>
          <a:xfrm>
            <a:off x="5519074" y="2917905"/>
            <a:ext cx="2425005" cy="1616669"/>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88300" y="1106587"/>
            <a:ext cx="4045199" cy="1482300"/>
          </a:xfrm>
        </p:spPr>
        <p:txBody>
          <a:bodyPr/>
          <a:lstStyle/>
          <a:p>
            <a:r>
              <a:rPr lang="en-US" b="1" u="sng" dirty="0">
                <a:solidFill>
                  <a:schemeClr val="bg1"/>
                </a:solidFill>
              </a:rPr>
              <a:t>Electronic Parent Signature </a:t>
            </a:r>
          </a:p>
        </p:txBody>
      </p:sp>
      <p:sp>
        <p:nvSpPr>
          <p:cNvPr id="3" name="Subtitle 2"/>
          <p:cNvSpPr>
            <a:spLocks noGrp="1"/>
          </p:cNvSpPr>
          <p:nvPr>
            <p:ph type="subTitle" idx="1"/>
          </p:nvPr>
        </p:nvSpPr>
        <p:spPr>
          <a:xfrm>
            <a:off x="4759179" y="2989943"/>
            <a:ext cx="4303440" cy="1915485"/>
          </a:xfrm>
        </p:spPr>
        <p:txBody>
          <a:bodyPr/>
          <a:lstStyle/>
          <a:p>
            <a:r>
              <a:rPr lang="en-US" dirty="0" smtClean="0">
                <a:solidFill>
                  <a:schemeClr val="tx2">
                    <a:lumMod val="75000"/>
                  </a:schemeClr>
                </a:solidFill>
              </a:rPr>
              <a:t>. </a:t>
            </a:r>
            <a:r>
              <a:rPr lang="en-US" dirty="0" smtClean="0">
                <a:solidFill>
                  <a:schemeClr val="bg1"/>
                </a:solidFill>
              </a:rPr>
              <a:t>Parents can sign through zoom if they have a mouse.  </a:t>
            </a:r>
          </a:p>
          <a:p>
            <a:r>
              <a:rPr lang="en-US" dirty="0">
                <a:solidFill>
                  <a:schemeClr val="bg1"/>
                </a:solidFill>
              </a:rPr>
              <a:t>Y</a:t>
            </a:r>
            <a:r>
              <a:rPr lang="en-US" dirty="0" smtClean="0">
                <a:solidFill>
                  <a:schemeClr val="bg1"/>
                </a:solidFill>
              </a:rPr>
              <a:t>ou share your remote.</a:t>
            </a:r>
          </a:p>
          <a:p>
            <a:r>
              <a:rPr lang="en-US" dirty="0" smtClean="0">
                <a:solidFill>
                  <a:schemeClr val="bg1"/>
                </a:solidFill>
              </a:rPr>
              <a:t>If no mouse, service coordinators can use adobe sign</a:t>
            </a:r>
            <a:endParaRPr lang="en-US" dirty="0">
              <a:solidFill>
                <a:schemeClr val="bg1"/>
              </a:solidFill>
            </a:endParaRPr>
          </a:p>
        </p:txBody>
      </p:sp>
      <p:sp>
        <p:nvSpPr>
          <p:cNvPr id="4" name="Text Placeholder 3"/>
          <p:cNvSpPr>
            <a:spLocks noGrp="1"/>
          </p:cNvSpPr>
          <p:nvPr>
            <p:ph type="body" idx="2"/>
          </p:nvPr>
        </p:nvSpPr>
        <p:spPr>
          <a:xfrm>
            <a:off x="268516" y="2915412"/>
            <a:ext cx="4114800" cy="2039257"/>
          </a:xfrm>
        </p:spPr>
        <p:txBody>
          <a:bodyPr/>
          <a:lstStyle/>
          <a:p>
            <a:pPr marL="171450" indent="-171450">
              <a:buFont typeface="Wingdings" panose="05000000000000000000" pitchFamily="2" charset="2"/>
              <a:buChar char="Ø"/>
            </a:pPr>
            <a:r>
              <a:rPr lang="en-US" sz="1400" dirty="0">
                <a:solidFill>
                  <a:schemeClr val="bg2">
                    <a:lumMod val="50000"/>
                  </a:schemeClr>
                </a:solidFill>
              </a:rPr>
              <a:t>After saving the amendment, click on sign amendment link so parents can sign it electronically.  Parent signature is required for service changes to the IFSP.  </a:t>
            </a:r>
          </a:p>
          <a:p>
            <a:pPr marL="171450" indent="-171450">
              <a:buFont typeface="Wingdings" panose="05000000000000000000" pitchFamily="2" charset="2"/>
              <a:buChar char="Ø"/>
            </a:pPr>
            <a:r>
              <a:rPr lang="en-US" sz="1400" dirty="0">
                <a:solidFill>
                  <a:schemeClr val="bg2">
                    <a:lumMod val="50000"/>
                  </a:schemeClr>
                </a:solidFill>
              </a:rPr>
              <a:t>Prior written notice is also required, best to do electronically by at least 2 days prior.  </a:t>
            </a:r>
          </a:p>
          <a:p>
            <a:pPr marL="171450" indent="-171450">
              <a:buFont typeface="Wingdings" panose="05000000000000000000" pitchFamily="2" charset="2"/>
              <a:buChar char="Ø"/>
            </a:pPr>
            <a:r>
              <a:rPr lang="en-US" sz="1400" dirty="0">
                <a:solidFill>
                  <a:schemeClr val="bg2">
                    <a:lumMod val="50000"/>
                  </a:schemeClr>
                </a:solidFill>
              </a:rPr>
              <a:t>Remember to do a visit note for this meeting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73" y="763526"/>
            <a:ext cx="4506686" cy="1919705"/>
          </a:xfrm>
          <a:prstGeom prst="rect">
            <a:avLst/>
          </a:prstGeom>
        </p:spPr>
      </p:pic>
      <p:sp>
        <p:nvSpPr>
          <p:cNvPr id="6" name="TextBox 5"/>
          <p:cNvSpPr txBox="1"/>
          <p:nvPr/>
        </p:nvSpPr>
        <p:spPr>
          <a:xfrm>
            <a:off x="2521784" y="2638413"/>
            <a:ext cx="1211943" cy="276999"/>
          </a:xfrm>
          <a:prstGeom prst="rect">
            <a:avLst/>
          </a:prstGeom>
          <a:noFill/>
        </p:spPr>
        <p:txBody>
          <a:bodyPr wrap="square" rtlCol="0">
            <a:spAutoFit/>
          </a:bodyPr>
          <a:lstStyle/>
          <a:p>
            <a:r>
              <a:rPr lang="en-US" sz="1200" dirty="0">
                <a:solidFill>
                  <a:schemeClr val="accent3"/>
                </a:solidFill>
              </a:rPr>
              <a:t>Click to sign </a:t>
            </a:r>
          </a:p>
        </p:txBody>
      </p:sp>
      <p:cxnSp>
        <p:nvCxnSpPr>
          <p:cNvPr id="8" name="Straight Arrow Connector 7"/>
          <p:cNvCxnSpPr>
            <a:cxnSpLocks/>
          </p:cNvCxnSpPr>
          <p:nvPr/>
        </p:nvCxnSpPr>
        <p:spPr>
          <a:xfrm flipV="1">
            <a:off x="3551426" y="2588887"/>
            <a:ext cx="364603" cy="188026"/>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580510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141"/>
        <p:cNvGrpSpPr/>
        <p:nvPr/>
      </p:nvGrpSpPr>
      <p:grpSpPr>
        <a:xfrm>
          <a:off x="0" y="0"/>
          <a:ext cx="0" cy="0"/>
          <a:chOff x="0" y="0"/>
          <a:chExt cx="0" cy="0"/>
        </a:xfrm>
      </p:grpSpPr>
      <p:pic>
        <p:nvPicPr>
          <p:cNvPr id="142" name="Shape 142" descr="Dtermined_To_Learnjpg.jpg"/>
          <p:cNvPicPr preferRelativeResize="0"/>
          <p:nvPr/>
        </p:nvPicPr>
        <p:blipFill>
          <a:blip r:embed="rId3">
            <a:alphaModFix/>
          </a:blip>
          <a:stretch>
            <a:fillRect/>
          </a:stretch>
        </p:blipFill>
        <p:spPr>
          <a:xfrm>
            <a:off x="5069099" y="587050"/>
            <a:ext cx="3921374" cy="3921374"/>
          </a:xfrm>
          <a:prstGeom prst="rect">
            <a:avLst/>
          </a:prstGeom>
          <a:noFill/>
          <a:ln>
            <a:noFill/>
          </a:ln>
        </p:spPr>
      </p:pic>
      <p:pic>
        <p:nvPicPr>
          <p:cNvPr id="143" name="Shape 143" descr="Yoga, Relax, Change, Body, ..."/>
          <p:cNvPicPr preferRelativeResize="0"/>
          <p:nvPr/>
        </p:nvPicPr>
        <p:blipFill>
          <a:blip r:embed="rId3">
            <a:alphaModFix/>
          </a:blip>
          <a:stretch>
            <a:fillRect/>
          </a:stretch>
        </p:blipFill>
        <p:spPr>
          <a:xfrm>
            <a:off x="0" y="0"/>
            <a:ext cx="4893458" cy="51435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28112" y="677140"/>
            <a:ext cx="8222100" cy="767700"/>
          </a:xfrm>
          <a:prstGeom prst="rect">
            <a:avLst/>
          </a:prstGeom>
        </p:spPr>
        <p:txBody>
          <a:bodyPr lIns="91425" tIns="91425" rIns="91425" bIns="91425" anchor="b" anchorCtr="0">
            <a:noAutofit/>
          </a:bodyPr>
          <a:lstStyle/>
          <a:p>
            <a:r>
              <a:rPr lang="en-US" dirty="0"/>
              <a:t>Up to 3 needs to maximize state and Medicaid billing &amp; </a:t>
            </a:r>
            <a:r>
              <a:rPr lang="en-US" dirty="0" smtClean="0"/>
              <a:t>revenue</a:t>
            </a:r>
            <a:endParaRPr lang="en-US" dirty="0"/>
          </a:p>
        </p:txBody>
      </p:sp>
      <p:sp>
        <p:nvSpPr>
          <p:cNvPr id="81" name="Shape 81"/>
          <p:cNvSpPr txBox="1">
            <a:spLocks noGrp="1"/>
          </p:cNvSpPr>
          <p:nvPr>
            <p:ph type="body" idx="1"/>
          </p:nvPr>
        </p:nvSpPr>
        <p:spPr>
          <a:xfrm>
            <a:off x="101038" y="1581255"/>
            <a:ext cx="8876247" cy="3521198"/>
          </a:xfrm>
          <a:prstGeom prst="rect">
            <a:avLst/>
          </a:prstGeom>
        </p:spPr>
        <p:txBody>
          <a:bodyPr lIns="91425" tIns="91425" rIns="91425" bIns="91425" anchor="t" anchorCtr="0">
            <a:noAutofit/>
          </a:bodyPr>
          <a:lstStyle/>
          <a:p>
            <a:pPr>
              <a:lnSpc>
                <a:spcPct val="100000"/>
              </a:lnSpc>
            </a:pPr>
            <a:r>
              <a:rPr lang="en-US" dirty="0"/>
              <a:t>To do this the following process is implemented immediately with all initial &amp; annual </a:t>
            </a:r>
            <a:r>
              <a:rPr lang="en-US" sz="1600" dirty="0" smtClean="0"/>
              <a:t>IFSPs</a:t>
            </a:r>
            <a:endParaRPr lang="en-US" sz="1400" dirty="0" smtClean="0"/>
          </a:p>
          <a:p>
            <a:pPr marL="342900" lvl="0" indent="-342900">
              <a:lnSpc>
                <a:spcPct val="100000"/>
              </a:lnSpc>
              <a:spcAft>
                <a:spcPts val="600"/>
              </a:spcAft>
              <a:buFont typeface="+mj-lt"/>
              <a:buAutoNum type="arabicPeriod"/>
            </a:pPr>
            <a:r>
              <a:rPr lang="en-US" sz="1600" dirty="0"/>
              <a:t>The date &amp; time of the initial 1</a:t>
            </a:r>
            <a:r>
              <a:rPr lang="en-US" sz="1600" baseline="30000" dirty="0"/>
              <a:t>st</a:t>
            </a:r>
            <a:r>
              <a:rPr lang="en-US" sz="1600" dirty="0"/>
              <a:t> visit for all services are identified at the IFSP </a:t>
            </a:r>
            <a:r>
              <a:rPr lang="en-US" sz="1600" dirty="0" smtClean="0"/>
              <a:t>meeting.</a:t>
            </a:r>
          </a:p>
          <a:p>
            <a:pPr marL="342900" lvl="0" indent="-342900">
              <a:lnSpc>
                <a:spcPct val="100000"/>
              </a:lnSpc>
              <a:spcAft>
                <a:spcPts val="600"/>
              </a:spcAft>
              <a:buFont typeface="+mj-lt"/>
              <a:buAutoNum type="arabicPeriod"/>
            </a:pPr>
            <a:r>
              <a:rPr lang="en-US" sz="1600" dirty="0" smtClean="0"/>
              <a:t>All </a:t>
            </a:r>
            <a:r>
              <a:rPr lang="en-US" sz="1600" dirty="0"/>
              <a:t>service providers will be prepared to provide a date &amp; time that the service coordinator will record under the Plan Tab of the BTOTS visit </a:t>
            </a:r>
            <a:r>
              <a:rPr lang="en-US" sz="1600" dirty="0" smtClean="0"/>
              <a:t>note.</a:t>
            </a:r>
          </a:p>
          <a:p>
            <a:pPr marL="342900" lvl="0" indent="-342900">
              <a:lnSpc>
                <a:spcPct val="100000"/>
              </a:lnSpc>
              <a:spcAft>
                <a:spcPts val="600"/>
              </a:spcAft>
              <a:buFont typeface="+mj-lt"/>
              <a:buAutoNum type="arabicPeriod"/>
            </a:pPr>
            <a:r>
              <a:rPr lang="en-US" sz="1600" dirty="0" smtClean="0"/>
              <a:t>At </a:t>
            </a:r>
            <a:r>
              <a:rPr lang="en-US" sz="1600" dirty="0"/>
              <a:t>least one service needs/must be provided in the same month as the IFSP. Either on the same day of the IFSP or another day before the end of the month. </a:t>
            </a:r>
            <a:endParaRPr lang="en-US" sz="1600" dirty="0" smtClean="0"/>
          </a:p>
          <a:p>
            <a:pPr marL="342900" lvl="0" indent="-342900">
              <a:lnSpc>
                <a:spcPct val="100000"/>
              </a:lnSpc>
              <a:spcAft>
                <a:spcPts val="600"/>
              </a:spcAft>
              <a:buFont typeface="+mj-lt"/>
              <a:buAutoNum type="arabicPeriod"/>
            </a:pPr>
            <a:r>
              <a:rPr lang="en-US" sz="1600" dirty="0" smtClean="0"/>
              <a:t>This </a:t>
            </a:r>
            <a:r>
              <a:rPr lang="en-US" sz="1600" dirty="0"/>
              <a:t>“quick” service supports the family with strategies and </a:t>
            </a:r>
            <a:r>
              <a:rPr lang="en-US" sz="1600" dirty="0" smtClean="0"/>
              <a:t>ideas.</a:t>
            </a:r>
          </a:p>
          <a:p>
            <a:pPr marL="342900" lvl="0" indent="-342900">
              <a:lnSpc>
                <a:spcPct val="100000"/>
              </a:lnSpc>
              <a:spcAft>
                <a:spcPts val="600"/>
              </a:spcAft>
              <a:buFont typeface="+mj-lt"/>
              <a:buAutoNum type="arabicPeriod"/>
            </a:pPr>
            <a:r>
              <a:rPr lang="en-US" sz="1600" dirty="0" smtClean="0"/>
              <a:t>A </a:t>
            </a:r>
            <a:r>
              <a:rPr lang="en-US" sz="1600" dirty="0"/>
              <a:t>visit within the same month as the IFSP allows Up to 3 to bill for Medicaid/Chip which we generally are not able to </a:t>
            </a:r>
            <a:r>
              <a:rPr lang="en-US" sz="1600" dirty="0" smtClean="0"/>
              <a:t>do.</a:t>
            </a:r>
          </a:p>
          <a:p>
            <a:pPr marL="342900" lvl="0" indent="-342900">
              <a:lnSpc>
                <a:spcPct val="100000"/>
              </a:lnSpc>
              <a:buFont typeface="+mj-lt"/>
              <a:buAutoNum type="arabicPeriod"/>
            </a:pPr>
            <a:r>
              <a:rPr lang="en-US" sz="1600" dirty="0" smtClean="0"/>
              <a:t>Or</a:t>
            </a:r>
            <a:r>
              <a:rPr lang="en-US" sz="1600" dirty="0"/>
              <a:t>, the child is included in the State paid count for payment by the contact </a:t>
            </a:r>
          </a:p>
          <a:p>
            <a:pPr>
              <a:lnSpc>
                <a:spcPct val="100000"/>
              </a:lnSpc>
            </a:pPr>
            <a:endParaRPr lang="en-US" sz="1600" dirty="0"/>
          </a:p>
        </p:txBody>
      </p:sp>
    </p:spTree>
    <p:extLst>
      <p:ext uri="{BB962C8B-B14F-4D97-AF65-F5344CB8AC3E}">
        <p14:creationId xmlns:p14="http://schemas.microsoft.com/office/powerpoint/2010/main" val="3289398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71900" y="505375"/>
            <a:ext cx="8222100" cy="767700"/>
          </a:xfrm>
          <a:prstGeom prst="rect">
            <a:avLst/>
          </a:prstGeom>
        </p:spPr>
        <p:txBody>
          <a:bodyPr lIns="91425" tIns="91425" rIns="91425" bIns="91425" anchor="b" anchorCtr="0">
            <a:noAutofit/>
          </a:bodyPr>
          <a:lstStyle/>
          <a:p>
            <a:pPr lvl="0">
              <a:spcBef>
                <a:spcPts val="0"/>
              </a:spcBef>
              <a:buNone/>
            </a:pPr>
            <a:r>
              <a:rPr lang="en" dirty="0" smtClean="0"/>
              <a:t>Last Cancel Rule on initial visits</a:t>
            </a:r>
            <a:endParaRPr lang="en" dirty="0"/>
          </a:p>
        </p:txBody>
      </p:sp>
      <p:sp>
        <p:nvSpPr>
          <p:cNvPr id="81" name="Shape 81"/>
          <p:cNvSpPr txBox="1">
            <a:spLocks noGrp="1"/>
          </p:cNvSpPr>
          <p:nvPr>
            <p:ph type="body" idx="1"/>
          </p:nvPr>
        </p:nvSpPr>
        <p:spPr>
          <a:xfrm>
            <a:off x="101039" y="1591359"/>
            <a:ext cx="8876247" cy="3430263"/>
          </a:xfrm>
          <a:prstGeom prst="rect">
            <a:avLst/>
          </a:prstGeom>
        </p:spPr>
        <p:txBody>
          <a:bodyPr lIns="91425" tIns="91425" rIns="91425" bIns="91425" anchor="t" anchorCtr="0">
            <a:noAutofit/>
          </a:bodyPr>
          <a:lstStyle/>
          <a:p>
            <a:pPr>
              <a:lnSpc>
                <a:spcPct val="100000"/>
              </a:lnSpc>
            </a:pPr>
            <a:r>
              <a:rPr lang="en-US" sz="1600" dirty="0"/>
              <a:t>We don’t want to </a:t>
            </a:r>
            <a:r>
              <a:rPr lang="en-US" sz="1600" dirty="0" smtClean="0"/>
              <a:t>NOT </a:t>
            </a:r>
            <a:r>
              <a:rPr lang="en-US" sz="1600" dirty="0"/>
              <a:t>try for the 3rd visit after parents cancelled.  We want to Keep our efforts up to provide quality service and Keep our integrity </a:t>
            </a:r>
            <a:r>
              <a:rPr lang="en-US" sz="1600" dirty="0" smtClean="0"/>
              <a:t>intact.</a:t>
            </a:r>
          </a:p>
          <a:p>
            <a:pPr lvl="2">
              <a:spcAft>
                <a:spcPts val="600"/>
              </a:spcAft>
            </a:pPr>
            <a:r>
              <a:rPr lang="en-US" sz="1600" dirty="0" smtClean="0"/>
              <a:t>Marking </a:t>
            </a:r>
            <a:r>
              <a:rPr lang="en-US" sz="1600" b="1" dirty="0" smtClean="0"/>
              <a:t>Family </a:t>
            </a:r>
            <a:r>
              <a:rPr lang="en-US" sz="1600" b="1" dirty="0"/>
              <a:t>D</a:t>
            </a:r>
            <a:r>
              <a:rPr lang="en-US" sz="1600" b="1" dirty="0" smtClean="0"/>
              <a:t>eclined </a:t>
            </a:r>
            <a:r>
              <a:rPr lang="en-US" sz="1600" b="1" dirty="0"/>
              <a:t>to </a:t>
            </a:r>
            <a:r>
              <a:rPr lang="en-US" sz="1600" b="1" dirty="0"/>
              <a:t>S</a:t>
            </a:r>
            <a:r>
              <a:rPr lang="en-US" sz="1600" b="1" dirty="0" smtClean="0"/>
              <a:t>chedule </a:t>
            </a:r>
            <a:r>
              <a:rPr lang="en-US" sz="1600" dirty="0" smtClean="0"/>
              <a:t>applies when:</a:t>
            </a:r>
          </a:p>
          <a:p>
            <a:pPr marL="342900" lvl="5" indent="-342900">
              <a:spcAft>
                <a:spcPts val="600"/>
              </a:spcAft>
              <a:buFont typeface="+mj-lt"/>
              <a:buAutoNum type="arabicPeriod"/>
            </a:pPr>
            <a:r>
              <a:rPr lang="en-US" sz="1600" dirty="0" smtClean="0"/>
              <a:t>There’s </a:t>
            </a:r>
            <a:r>
              <a:rPr lang="en-US" sz="1600" dirty="0"/>
              <a:t>a month or greater before the due date but families have declined (Ashlyn’s transition discussion mom in car wreck, then no showed, had full month before turned 27 months, but no visit scheduled.  IF due to parents declining, mark this box)  </a:t>
            </a:r>
            <a:endParaRPr lang="en-US" sz="1600" dirty="0" smtClean="0"/>
          </a:p>
          <a:p>
            <a:pPr marL="342900" lvl="5" indent="-342900">
              <a:spcAft>
                <a:spcPts val="0"/>
              </a:spcAft>
              <a:buFont typeface="+mj-lt"/>
              <a:buAutoNum type="arabicPeriod"/>
            </a:pPr>
            <a:r>
              <a:rPr lang="en-US" sz="1600" dirty="0" smtClean="0"/>
              <a:t>When </a:t>
            </a:r>
            <a:r>
              <a:rPr lang="en-US" sz="1600" dirty="0"/>
              <a:t>we have tried multiple times for timely initial service with no </a:t>
            </a:r>
            <a:endParaRPr lang="en-US" sz="1600" dirty="0" smtClean="0"/>
          </a:p>
          <a:p>
            <a:pPr lvl="5">
              <a:spcAft>
                <a:spcPts val="0"/>
              </a:spcAft>
            </a:pPr>
            <a:r>
              <a:rPr lang="en-US" sz="1600" dirty="0" smtClean="0"/>
              <a:t>success and </a:t>
            </a:r>
            <a:r>
              <a:rPr lang="en-US" sz="1600" dirty="0"/>
              <a:t>parents decline when we have a month left to the due date </a:t>
            </a:r>
            <a:endParaRPr lang="en-US" sz="1600" dirty="0" smtClean="0"/>
          </a:p>
          <a:p>
            <a:pPr lvl="5">
              <a:spcAft>
                <a:spcPts val="0"/>
              </a:spcAft>
            </a:pPr>
            <a:r>
              <a:rPr lang="en-US" sz="1600" dirty="0" smtClean="0"/>
              <a:t>or</a:t>
            </a:r>
          </a:p>
          <a:p>
            <a:pPr lvl="5"/>
            <a:r>
              <a:rPr lang="en-US" sz="1600" dirty="0" smtClean="0"/>
              <a:t>3.   After </a:t>
            </a:r>
            <a:r>
              <a:rPr lang="en-US" sz="1600" dirty="0"/>
              <a:t>multiple attempts and parents decline until after the due </a:t>
            </a:r>
            <a:r>
              <a:rPr lang="en-US" sz="1600" dirty="0" smtClean="0"/>
              <a:t>date</a:t>
            </a:r>
            <a:endParaRPr lang="en-US" sz="1600" dirty="0"/>
          </a:p>
        </p:txBody>
      </p:sp>
      <p:pic>
        <p:nvPicPr>
          <p:cNvPr id="4" name="Picture 3"/>
          <p:cNvPicPr>
            <a:picLocks noChangeAspect="1"/>
          </p:cNvPicPr>
          <p:nvPr/>
        </p:nvPicPr>
        <p:blipFill>
          <a:blip r:embed="rId3"/>
          <a:stretch>
            <a:fillRect/>
          </a:stretch>
        </p:blipFill>
        <p:spPr>
          <a:xfrm>
            <a:off x="6793377" y="3230711"/>
            <a:ext cx="2183909" cy="1424941"/>
          </a:xfrm>
          <a:prstGeom prst="rect">
            <a:avLst/>
          </a:prstGeom>
        </p:spPr>
      </p:pic>
    </p:spTree>
    <p:extLst>
      <p:ext uri="{BB962C8B-B14F-4D97-AF65-F5344CB8AC3E}">
        <p14:creationId xmlns:p14="http://schemas.microsoft.com/office/powerpoint/2010/main" val="2154089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90250" y="488250"/>
            <a:ext cx="5781300" cy="4060800"/>
          </a:xfrm>
          <a:prstGeom prst="rect">
            <a:avLst/>
          </a:prstGeom>
        </p:spPr>
        <p:txBody>
          <a:bodyPr lIns="91425" tIns="91425" rIns="91425" bIns="91425" anchor="ctr" anchorCtr="0">
            <a:noAutofit/>
          </a:bodyPr>
          <a:lstStyle/>
          <a:p>
            <a:pPr lvl="0">
              <a:spcBef>
                <a:spcPts val="0"/>
              </a:spcBef>
              <a:buNone/>
            </a:pPr>
            <a:r>
              <a:rPr lang="en" sz="4800"/>
              <a:t>Remember: any change you make to the BTOTS database can be tracked and altered if need requires. </a:t>
            </a:r>
          </a:p>
        </p:txBody>
      </p:sp>
      <p:pic>
        <p:nvPicPr>
          <p:cNvPr id="149" name="Shape 149" descr="... LOL Cats | by jurvetson"/>
          <p:cNvPicPr preferRelativeResize="0"/>
          <p:nvPr/>
        </p:nvPicPr>
        <p:blipFill>
          <a:blip r:embed="rId3">
            <a:alphaModFix/>
          </a:blip>
          <a:stretch>
            <a:fillRect/>
          </a:stretch>
        </p:blipFill>
        <p:spPr>
          <a:xfrm>
            <a:off x="6170100" y="3074150"/>
            <a:ext cx="2567649" cy="1900662"/>
          </a:xfrm>
          <a:prstGeom prst="rect">
            <a:avLst/>
          </a:prstGeom>
          <a:noFill/>
          <a:ln w="28575" cap="flat" cmpd="sng">
            <a:solidFill>
              <a:schemeClr val="dk2"/>
            </a:solidFill>
            <a:prstDash val="solid"/>
            <a:round/>
            <a:headEnd type="none" w="med" len="med"/>
            <a:tailEnd type="none" w="med" len="med"/>
          </a:ln>
        </p:spPr>
      </p:pic>
      <p:sp>
        <p:nvSpPr>
          <p:cNvPr id="150" name="Shape 150"/>
          <p:cNvSpPr/>
          <p:nvPr/>
        </p:nvSpPr>
        <p:spPr>
          <a:xfrm>
            <a:off x="6501271" y="1167916"/>
            <a:ext cx="2029399" cy="2366575"/>
          </a:xfrm>
          <a:custGeom>
            <a:avLst/>
            <a:gdLst/>
            <a:ahLst/>
            <a:cxnLst/>
            <a:rect l="0" t="0" r="0" b="0"/>
            <a:pathLst>
              <a:path w="81176" h="94663" extrusionOk="0">
                <a:moveTo>
                  <a:pt x="54524" y="94663"/>
                </a:moveTo>
                <a:cubicBezTo>
                  <a:pt x="56756" y="86855"/>
                  <a:pt x="60321" y="75034"/>
                  <a:pt x="53713" y="70315"/>
                </a:cubicBezTo>
                <a:cubicBezTo>
                  <a:pt x="38988" y="59799"/>
                  <a:pt x="16343" y="59474"/>
                  <a:pt x="5828" y="44750"/>
                </a:cubicBezTo>
                <a:cubicBezTo>
                  <a:pt x="2145" y="39594"/>
                  <a:pt x="-1187" y="32581"/>
                  <a:pt x="553" y="26489"/>
                </a:cubicBezTo>
                <a:cubicBezTo>
                  <a:pt x="3443" y="16370"/>
                  <a:pt x="12900" y="8148"/>
                  <a:pt x="22466" y="3764"/>
                </a:cubicBezTo>
                <a:cubicBezTo>
                  <a:pt x="28813" y="854"/>
                  <a:pt x="36328" y="-920"/>
                  <a:pt x="43162" y="518"/>
                </a:cubicBezTo>
                <a:cubicBezTo>
                  <a:pt x="57160" y="3464"/>
                  <a:pt x="70481" y="14927"/>
                  <a:pt x="76032" y="28112"/>
                </a:cubicBezTo>
                <a:cubicBezTo>
                  <a:pt x="80524" y="38781"/>
                  <a:pt x="82474" y="51276"/>
                  <a:pt x="80090" y="62605"/>
                </a:cubicBezTo>
                <a:cubicBezTo>
                  <a:pt x="77413" y="75318"/>
                  <a:pt x="67359" y="87224"/>
                  <a:pt x="55742" y="93040"/>
                </a:cubicBezTo>
              </a:path>
            </a:pathLst>
          </a:custGeom>
          <a:noFill/>
          <a:ln w="9525" cap="flat" cmpd="sng">
            <a:solidFill>
              <a:srgbClr val="20124D"/>
            </a:solidFill>
            <a:prstDash val="solid"/>
            <a:round/>
            <a:headEnd type="none" w="lg" len="lg"/>
            <a:tailEnd type="none" w="lg" len="lg"/>
          </a:ln>
        </p:spPr>
      </p:sp>
      <p:sp>
        <p:nvSpPr>
          <p:cNvPr id="151" name="Shape 151"/>
          <p:cNvSpPr txBox="1"/>
          <p:nvPr/>
        </p:nvSpPr>
        <p:spPr>
          <a:xfrm>
            <a:off x="6718000" y="1708425"/>
            <a:ext cx="1663800" cy="923100"/>
          </a:xfrm>
          <a:prstGeom prst="rect">
            <a:avLst/>
          </a:prstGeom>
          <a:noFill/>
          <a:ln>
            <a:noFill/>
          </a:ln>
        </p:spPr>
        <p:txBody>
          <a:bodyPr lIns="91425" tIns="91425" rIns="91425" bIns="91425" anchor="t" anchorCtr="0">
            <a:noAutofit/>
          </a:bodyPr>
          <a:lstStyle/>
          <a:p>
            <a:pPr lvl="0">
              <a:spcBef>
                <a:spcPts val="0"/>
              </a:spcBef>
              <a:buNone/>
            </a:pPr>
            <a:r>
              <a:rPr lang="en" sz="1800"/>
              <a:t>Did I do that?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226077" y="357800"/>
            <a:ext cx="2807999" cy="953399"/>
          </a:xfrm>
          <a:prstGeom prst="rect">
            <a:avLst/>
          </a:prstGeom>
        </p:spPr>
        <p:txBody>
          <a:bodyPr lIns="91425" tIns="91425" rIns="91425" bIns="91425" anchor="b" anchorCtr="0">
            <a:noAutofit/>
          </a:bodyPr>
          <a:lstStyle/>
          <a:p>
            <a:pPr lvl="0">
              <a:spcBef>
                <a:spcPts val="0"/>
              </a:spcBef>
              <a:buNone/>
            </a:pPr>
            <a:r>
              <a:rPr lang="en" sz="3000"/>
              <a:t>Easy as Pie!</a:t>
            </a:r>
          </a:p>
        </p:txBody>
      </p:sp>
      <p:sp>
        <p:nvSpPr>
          <p:cNvPr id="157" name="Shape 157"/>
          <p:cNvSpPr txBox="1">
            <a:spLocks noGrp="1"/>
          </p:cNvSpPr>
          <p:nvPr>
            <p:ph type="body" idx="1"/>
          </p:nvPr>
        </p:nvSpPr>
        <p:spPr>
          <a:xfrm>
            <a:off x="226075" y="1465800"/>
            <a:ext cx="2807999" cy="3163499"/>
          </a:xfrm>
          <a:prstGeom prst="rect">
            <a:avLst/>
          </a:prstGeom>
        </p:spPr>
        <p:txBody>
          <a:bodyPr lIns="91425" tIns="91425" rIns="91425" bIns="91425" anchor="t" anchorCtr="0">
            <a:noAutofit/>
          </a:bodyPr>
          <a:lstStyle/>
          <a:p>
            <a:pPr lvl="0">
              <a:spcBef>
                <a:spcPts val="0"/>
              </a:spcBef>
              <a:buNone/>
            </a:pPr>
            <a:r>
              <a:rPr lang="en" sz="1400" dirty="0"/>
              <a:t>Contact the data entry clerkfor further questions or </a:t>
            </a:r>
            <a:r>
              <a:rPr lang="en-US" sz="1400" dirty="0"/>
              <a:t>Sue or Marla for </a:t>
            </a:r>
            <a:r>
              <a:rPr lang="en" sz="1400" dirty="0"/>
              <a:t>clarifications.</a:t>
            </a:r>
            <a:endParaRPr sz="1400" dirty="0"/>
          </a:p>
          <a:p>
            <a:pPr lvl="0">
              <a:spcBef>
                <a:spcPts val="0"/>
              </a:spcBef>
              <a:spcAft>
                <a:spcPts val="0"/>
              </a:spcAft>
              <a:buNone/>
            </a:pPr>
            <a:endParaRPr sz="1400" dirty="0"/>
          </a:p>
          <a:p>
            <a:pPr lvl="0">
              <a:lnSpc>
                <a:spcPct val="125000"/>
              </a:lnSpc>
              <a:spcAft>
                <a:spcPts val="0"/>
              </a:spcAft>
            </a:pPr>
            <a:r>
              <a:rPr lang="en" sz="1400" dirty="0"/>
              <a:t>Practice on the Training Site:</a:t>
            </a:r>
          </a:p>
          <a:p>
            <a:pPr lvl="0">
              <a:lnSpc>
                <a:spcPct val="125000"/>
              </a:lnSpc>
              <a:spcAft>
                <a:spcPts val="0"/>
              </a:spcAft>
            </a:pPr>
            <a:r>
              <a:rPr lang="en" sz="1400" u="sng" dirty="0">
                <a:solidFill>
                  <a:schemeClr val="hlink"/>
                </a:solidFill>
                <a:hlinkClick r:id="rId3"/>
              </a:rPr>
              <a:t>https://btots.mdsc.com/</a:t>
            </a:r>
          </a:p>
          <a:p>
            <a:pPr lvl="0">
              <a:lnSpc>
                <a:spcPct val="125000"/>
              </a:lnSpc>
              <a:spcAft>
                <a:spcPts val="0"/>
              </a:spcAft>
            </a:pPr>
            <a:r>
              <a:rPr lang="en" sz="1400" dirty="0"/>
              <a:t>Password: </a:t>
            </a:r>
            <a:r>
              <a:rPr lang="en" sz="1400" dirty="0"/>
              <a:t>t</a:t>
            </a:r>
            <a:r>
              <a:rPr lang="en" sz="1400" dirty="0" smtClean="0"/>
              <a:t>rainMMYY</a:t>
            </a:r>
            <a:endParaRPr lang="en" sz="1400" dirty="0"/>
          </a:p>
          <a:p>
            <a:pPr lvl="0">
              <a:spcBef>
                <a:spcPts val="0"/>
              </a:spcBef>
              <a:spcAft>
                <a:spcPts val="0"/>
              </a:spcAft>
              <a:buNone/>
            </a:pPr>
            <a:endParaRPr lang="en" sz="1400" dirty="0"/>
          </a:p>
        </p:txBody>
      </p:sp>
      <p:pic>
        <p:nvPicPr>
          <p:cNvPr id="158" name="Shape 158" descr="... It&amp;#39;s Easy Neon Animated ..."/>
          <p:cNvPicPr preferRelativeResize="0"/>
          <p:nvPr/>
        </p:nvPicPr>
        <p:blipFill>
          <a:blip r:embed="rId4">
            <a:alphaModFix/>
          </a:blip>
          <a:stretch>
            <a:fillRect/>
          </a:stretch>
        </p:blipFill>
        <p:spPr>
          <a:xfrm>
            <a:off x="3196600" y="10477"/>
            <a:ext cx="5947400" cy="513302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a:spcBef>
                <a:spcPts val="0"/>
              </a:spcBef>
              <a:buNone/>
            </a:pPr>
            <a:r>
              <a:rPr lang="en"/>
              <a:t>Sending a Prior                               in BTOTS</a:t>
            </a:r>
          </a:p>
        </p:txBody>
      </p:sp>
      <p:pic>
        <p:nvPicPr>
          <p:cNvPr id="75" name="Shape 75" descr="Free illustration: Note, Write ..."/>
          <p:cNvPicPr preferRelativeResize="0"/>
          <p:nvPr/>
        </p:nvPicPr>
        <p:blipFill>
          <a:blip r:embed="rId3">
            <a:alphaModFix/>
          </a:blip>
          <a:stretch>
            <a:fillRect/>
          </a:stretch>
        </p:blipFill>
        <p:spPr>
          <a:xfrm>
            <a:off x="3855325" y="1586675"/>
            <a:ext cx="3014899" cy="212927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71900" y="505375"/>
            <a:ext cx="8222100" cy="767700"/>
          </a:xfrm>
          <a:prstGeom prst="rect">
            <a:avLst/>
          </a:prstGeom>
        </p:spPr>
        <p:txBody>
          <a:bodyPr lIns="91425" tIns="91425" rIns="91425" bIns="91425" anchor="b" anchorCtr="0">
            <a:noAutofit/>
          </a:bodyPr>
          <a:lstStyle/>
          <a:p>
            <a:pPr lvl="0">
              <a:spcBef>
                <a:spcPts val="0"/>
              </a:spcBef>
              <a:buNone/>
            </a:pPr>
            <a:r>
              <a:rPr lang="en" dirty="0"/>
              <a:t>Steps to Sending an Electronic Prior Notice</a:t>
            </a:r>
          </a:p>
        </p:txBody>
      </p:sp>
      <p:sp>
        <p:nvSpPr>
          <p:cNvPr id="81" name="Shape 81"/>
          <p:cNvSpPr txBox="1">
            <a:spLocks noGrp="1"/>
          </p:cNvSpPr>
          <p:nvPr>
            <p:ph type="body" idx="1"/>
          </p:nvPr>
        </p:nvSpPr>
        <p:spPr>
          <a:xfrm>
            <a:off x="367145" y="1960637"/>
            <a:ext cx="8326855" cy="2853817"/>
          </a:xfrm>
          <a:prstGeom prst="rect">
            <a:avLst/>
          </a:prstGeom>
        </p:spPr>
        <p:txBody>
          <a:bodyPr lIns="91425" tIns="91425" rIns="91425" bIns="91425" anchor="t" anchorCtr="0">
            <a:noAutofit/>
          </a:bodyPr>
          <a:lstStyle/>
          <a:p>
            <a:pPr marL="457200" lvl="0" indent="-228600">
              <a:spcBef>
                <a:spcPts val="600"/>
              </a:spcBef>
              <a:spcAft>
                <a:spcPts val="600"/>
              </a:spcAft>
              <a:buAutoNum type="arabicPeriod"/>
            </a:pPr>
            <a:r>
              <a:rPr lang="en" sz="1400" dirty="0">
                <a:solidFill>
                  <a:schemeClr val="tx2">
                    <a:lumMod val="50000"/>
                  </a:schemeClr>
                </a:solidFill>
              </a:rPr>
              <a:t>First We Must Ensure that a Parent/Guardian Email address is </a:t>
            </a:r>
          </a:p>
          <a:p>
            <a:pPr marL="457200" lvl="0" indent="-228600">
              <a:spcBef>
                <a:spcPts val="600"/>
              </a:spcBef>
              <a:spcAft>
                <a:spcPts val="600"/>
              </a:spcAft>
              <a:buAutoNum type="arabicPeriod"/>
            </a:pPr>
            <a:r>
              <a:rPr lang="en" sz="1400" dirty="0">
                <a:solidFill>
                  <a:schemeClr val="tx2">
                    <a:lumMod val="50000"/>
                  </a:schemeClr>
                </a:solidFill>
              </a:rPr>
              <a:t>entered into BTOTS. (see Parent Portal training for details). </a:t>
            </a:r>
          </a:p>
          <a:p>
            <a:pPr marL="457200" lvl="0" indent="-228600">
              <a:spcBef>
                <a:spcPts val="600"/>
              </a:spcBef>
              <a:spcAft>
                <a:spcPts val="600"/>
              </a:spcAft>
              <a:buAutoNum type="arabicPeriod"/>
            </a:pPr>
            <a:r>
              <a:rPr lang="en" sz="1400" dirty="0">
                <a:solidFill>
                  <a:schemeClr val="tx2">
                    <a:lumMod val="50000"/>
                  </a:schemeClr>
                </a:solidFill>
              </a:rPr>
              <a:t>On the bottom right side of the summary tab click on link </a:t>
            </a:r>
            <a:r>
              <a:rPr lang="en-US" sz="1400" dirty="0">
                <a:solidFill>
                  <a:schemeClr val="tx2">
                    <a:lumMod val="50000"/>
                  </a:schemeClr>
                </a:solidFill>
              </a:rPr>
              <a:t>for New Prior Notice</a:t>
            </a:r>
            <a:r>
              <a:rPr lang="en" sz="1400" dirty="0">
                <a:solidFill>
                  <a:schemeClr val="tx2">
                    <a:lumMod val="50000"/>
                  </a:schemeClr>
                </a:solidFill>
              </a:rPr>
              <a:t>” </a:t>
            </a:r>
          </a:p>
          <a:p>
            <a:pPr marL="457200" lvl="0" indent="-228600" rtl="0">
              <a:spcBef>
                <a:spcPts val="600"/>
              </a:spcBef>
              <a:spcAft>
                <a:spcPts val="600"/>
              </a:spcAft>
              <a:buAutoNum type="arabicPeriod"/>
            </a:pPr>
            <a:r>
              <a:rPr lang="en" sz="1400" dirty="0">
                <a:solidFill>
                  <a:schemeClr val="tx2">
                    <a:lumMod val="50000"/>
                  </a:schemeClr>
                </a:solidFill>
              </a:rPr>
              <a:t>Fill Out the designated information </a:t>
            </a:r>
            <a:r>
              <a:rPr lang="en-US" sz="1400" dirty="0">
                <a:solidFill>
                  <a:schemeClr val="tx2">
                    <a:lumMod val="50000"/>
                  </a:schemeClr>
                </a:solidFill>
              </a:rPr>
              <a:t>on the prior notice</a:t>
            </a:r>
            <a:r>
              <a:rPr lang="en" sz="1400" dirty="0">
                <a:solidFill>
                  <a:schemeClr val="tx2">
                    <a:lumMod val="50000"/>
                  </a:schemeClr>
                </a:solidFill>
              </a:rPr>
              <a:t> including proposed date, time, reason for visit, and the providers that will be attending. </a:t>
            </a:r>
          </a:p>
          <a:p>
            <a:pPr marL="457200" lvl="0" indent="-228600" rtl="0">
              <a:spcBef>
                <a:spcPts val="600"/>
              </a:spcBef>
              <a:spcAft>
                <a:spcPts val="600"/>
              </a:spcAft>
              <a:buAutoNum type="arabicPeriod"/>
            </a:pPr>
            <a:r>
              <a:rPr lang="en" sz="1400" dirty="0">
                <a:solidFill>
                  <a:schemeClr val="tx2">
                    <a:lumMod val="50000"/>
                  </a:schemeClr>
                </a:solidFill>
              </a:rPr>
              <a:t>Remember to hit SAVE at the bottom in order for the parents to receive it via email.  (You can check the parent portal to see if the prior notice has been viewed) </a:t>
            </a:r>
          </a:p>
        </p:txBody>
      </p:sp>
      <p:sp>
        <p:nvSpPr>
          <p:cNvPr id="2" name="TextBox 1">
            <a:extLst>
              <a:ext uri="{FF2B5EF4-FFF2-40B4-BE49-F238E27FC236}">
                <a16:creationId xmlns:a16="http://schemas.microsoft.com/office/drawing/2014/main" id="{0C0B10EE-7EE4-4D82-B703-564043218F39}"/>
              </a:ext>
            </a:extLst>
          </p:cNvPr>
          <p:cNvSpPr txBox="1"/>
          <p:nvPr/>
        </p:nvSpPr>
        <p:spPr>
          <a:xfrm>
            <a:off x="6680545" y="1824202"/>
            <a:ext cx="2013455" cy="1138518"/>
          </a:xfrm>
          <a:prstGeom prst="rect">
            <a:avLst/>
          </a:prstGeom>
          <a:noFill/>
        </p:spPr>
        <p:txBody>
          <a:bodyPr wrap="square" rtlCol="0">
            <a:spAutoFit/>
          </a:bodyPr>
          <a:lstStyle/>
          <a:p>
            <a:endParaRPr lang="en-US" dirty="0"/>
          </a:p>
        </p:txBody>
      </p:sp>
      <p:pic>
        <p:nvPicPr>
          <p:cNvPr id="3" name="Picture 2">
            <a:extLst>
              <a:ext uri="{FF2B5EF4-FFF2-40B4-BE49-F238E27FC236}">
                <a16:creationId xmlns:a16="http://schemas.microsoft.com/office/drawing/2014/main" id="{009111A7-5F25-4827-9E5C-AF2F39E1F803}"/>
              </a:ext>
            </a:extLst>
          </p:cNvPr>
          <p:cNvPicPr>
            <a:picLocks noChangeAspect="1"/>
          </p:cNvPicPr>
          <p:nvPr/>
        </p:nvPicPr>
        <p:blipFill>
          <a:blip r:embed="rId3"/>
          <a:stretch>
            <a:fillRect/>
          </a:stretch>
        </p:blipFill>
        <p:spPr>
          <a:xfrm>
            <a:off x="6680543" y="1960637"/>
            <a:ext cx="1905880" cy="865648"/>
          </a:xfrm>
          <a:prstGeom prst="rect">
            <a:avLst/>
          </a:prstGeom>
        </p:spPr>
      </p:pic>
    </p:spTree>
    <p:extLst>
      <p:ext uri="{BB962C8B-B14F-4D97-AF65-F5344CB8AC3E}">
        <p14:creationId xmlns:p14="http://schemas.microsoft.com/office/powerpoint/2010/main" val="4173894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71900" y="505375"/>
            <a:ext cx="8222100" cy="767700"/>
          </a:xfrm>
          <a:prstGeom prst="rect">
            <a:avLst/>
          </a:prstGeom>
        </p:spPr>
        <p:txBody>
          <a:bodyPr lIns="91425" tIns="91425" rIns="91425" bIns="91425" anchor="b" anchorCtr="0">
            <a:noAutofit/>
          </a:bodyPr>
          <a:lstStyle/>
          <a:p>
            <a:pPr lvl="0">
              <a:spcBef>
                <a:spcPts val="0"/>
              </a:spcBef>
              <a:buNone/>
            </a:pPr>
            <a:r>
              <a:rPr lang="en" dirty="0" smtClean="0"/>
              <a:t>Service Amendment vs data change</a:t>
            </a:r>
            <a:endParaRPr lang="en" dirty="0"/>
          </a:p>
        </p:txBody>
      </p:sp>
      <p:sp>
        <p:nvSpPr>
          <p:cNvPr id="81" name="Shape 81"/>
          <p:cNvSpPr txBox="1">
            <a:spLocks noGrp="1"/>
          </p:cNvSpPr>
          <p:nvPr>
            <p:ph type="body" idx="1"/>
          </p:nvPr>
        </p:nvSpPr>
        <p:spPr>
          <a:xfrm>
            <a:off x="367145" y="1960637"/>
            <a:ext cx="8326855" cy="3131712"/>
          </a:xfrm>
          <a:prstGeom prst="rect">
            <a:avLst/>
          </a:prstGeom>
        </p:spPr>
        <p:txBody>
          <a:bodyPr lIns="91425" tIns="91425" rIns="91425" bIns="91425" anchor="t" anchorCtr="0">
            <a:noAutofit/>
          </a:bodyPr>
          <a:lstStyle/>
          <a:p>
            <a:pPr marL="457200" lvl="0" indent="-228600">
              <a:spcBef>
                <a:spcPts val="600"/>
              </a:spcBef>
              <a:spcAft>
                <a:spcPts val="600"/>
              </a:spcAft>
              <a:buAutoNum type="arabicPeriod"/>
            </a:pPr>
            <a:r>
              <a:rPr lang="en" sz="1400" dirty="0" smtClean="0">
                <a:solidFill>
                  <a:schemeClr val="tx2">
                    <a:lumMod val="50000"/>
                  </a:schemeClr>
                </a:solidFill>
              </a:rPr>
              <a:t>An Amendment is a change to an already enrolled child’s IFSP. It is a change that is NOT completed at the IFSP or periodic review/AKA 6-month review</a:t>
            </a:r>
          </a:p>
          <a:p>
            <a:pPr marL="457200" lvl="0" indent="-228600">
              <a:spcBef>
                <a:spcPts val="600"/>
              </a:spcBef>
              <a:spcAft>
                <a:spcPts val="600"/>
              </a:spcAft>
              <a:buAutoNum type="arabicPeriod"/>
            </a:pPr>
            <a:r>
              <a:rPr lang="en" sz="1400" dirty="0" smtClean="0">
                <a:solidFill>
                  <a:schemeClr val="tx2">
                    <a:lumMod val="50000"/>
                  </a:schemeClr>
                </a:solidFill>
              </a:rPr>
              <a:t>An amendment starts a new service, changes or ends a current service.  It is when the official change is made and parents agree to it.  When we used to make these official changes on paper, data entry wou</a:t>
            </a:r>
            <a:r>
              <a:rPr lang="en-US" sz="1400" dirty="0" err="1" smtClean="0">
                <a:solidFill>
                  <a:schemeClr val="tx2">
                    <a:lumMod val="50000"/>
                  </a:schemeClr>
                </a:solidFill>
              </a:rPr>
              <a:t>ld</a:t>
            </a:r>
            <a:r>
              <a:rPr lang="en" sz="1400" dirty="0" smtClean="0">
                <a:solidFill>
                  <a:schemeClr val="tx2">
                    <a:lumMod val="50000"/>
                  </a:schemeClr>
                </a:solidFill>
              </a:rPr>
              <a:t> then enter them as adding IFSP service, NOT as an amendment.  </a:t>
            </a:r>
          </a:p>
          <a:p>
            <a:pPr marL="457200" lvl="0" indent="-228600">
              <a:spcBef>
                <a:spcPts val="600"/>
              </a:spcBef>
              <a:spcAft>
                <a:spcPts val="600"/>
              </a:spcAft>
              <a:buAutoNum type="arabicPeriod"/>
            </a:pPr>
            <a:r>
              <a:rPr lang="en" sz="1400" dirty="0" smtClean="0">
                <a:solidFill>
                  <a:schemeClr val="tx2">
                    <a:lumMod val="50000"/>
                  </a:schemeClr>
                </a:solidFill>
              </a:rPr>
              <a:t>If this change is to fix an error on a current service, it is a data entry error, NOT an amendment.  </a:t>
            </a:r>
          </a:p>
          <a:p>
            <a:pPr marL="457200" lvl="0" indent="-228600">
              <a:spcBef>
                <a:spcPts val="600"/>
              </a:spcBef>
              <a:spcAft>
                <a:spcPts val="600"/>
              </a:spcAft>
              <a:buAutoNum type="arabicPeriod"/>
            </a:pPr>
            <a:r>
              <a:rPr lang="en" sz="1400" dirty="0" smtClean="0">
                <a:solidFill>
                  <a:schemeClr val="tx2">
                    <a:lumMod val="50000"/>
                  </a:schemeClr>
                </a:solidFill>
              </a:rPr>
              <a:t>It requires 3 things: </a:t>
            </a:r>
            <a:r>
              <a:rPr lang="en" sz="1000" dirty="0" smtClean="0">
                <a:solidFill>
                  <a:schemeClr val="tx2">
                    <a:lumMod val="50000"/>
                  </a:schemeClr>
                </a:solidFill>
              </a:rPr>
              <a:t>PWN, IFSP change (What outcome is being addressed or is a new one added?  What service will address the outcome?), Parent Signature</a:t>
            </a:r>
          </a:p>
          <a:p>
            <a:pPr marL="228600" lvl="0" algn="ctr">
              <a:spcBef>
                <a:spcPts val="600"/>
              </a:spcBef>
              <a:spcAft>
                <a:spcPts val="600"/>
              </a:spcAft>
            </a:pPr>
            <a:r>
              <a:rPr lang="en" b="1" dirty="0" smtClean="0">
                <a:solidFill>
                  <a:schemeClr val="tx1">
                    <a:lumMod val="75000"/>
                  </a:schemeClr>
                </a:solidFill>
              </a:rPr>
              <a:t>Lets try it! </a:t>
            </a:r>
          </a:p>
        </p:txBody>
      </p:sp>
      <p:sp>
        <p:nvSpPr>
          <p:cNvPr id="2" name="TextBox 1">
            <a:extLst>
              <a:ext uri="{FF2B5EF4-FFF2-40B4-BE49-F238E27FC236}">
                <a16:creationId xmlns:a16="http://schemas.microsoft.com/office/drawing/2014/main" id="{0C0B10EE-7EE4-4D82-B703-564043218F39}"/>
              </a:ext>
            </a:extLst>
          </p:cNvPr>
          <p:cNvSpPr txBox="1"/>
          <p:nvPr/>
        </p:nvSpPr>
        <p:spPr>
          <a:xfrm>
            <a:off x="6680545" y="1824202"/>
            <a:ext cx="2013455" cy="1138518"/>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226077" y="357800"/>
            <a:ext cx="2807999" cy="953399"/>
          </a:xfrm>
          <a:prstGeom prst="rect">
            <a:avLst/>
          </a:prstGeom>
        </p:spPr>
        <p:txBody>
          <a:bodyPr lIns="91425" tIns="91425" rIns="91425" bIns="91425" anchor="b" anchorCtr="0">
            <a:noAutofit/>
          </a:bodyPr>
          <a:lstStyle/>
          <a:p>
            <a:pPr lvl="0">
              <a:spcBef>
                <a:spcPts val="0"/>
              </a:spcBef>
              <a:buNone/>
            </a:pPr>
            <a:r>
              <a:rPr lang="en" sz="3000"/>
              <a:t>Easy as Pie!</a:t>
            </a:r>
          </a:p>
        </p:txBody>
      </p:sp>
      <p:sp>
        <p:nvSpPr>
          <p:cNvPr id="157" name="Shape 157"/>
          <p:cNvSpPr txBox="1">
            <a:spLocks noGrp="1"/>
          </p:cNvSpPr>
          <p:nvPr>
            <p:ph type="body" idx="1"/>
          </p:nvPr>
        </p:nvSpPr>
        <p:spPr>
          <a:xfrm>
            <a:off x="226075" y="1465800"/>
            <a:ext cx="2807999" cy="3163499"/>
          </a:xfrm>
          <a:prstGeom prst="rect">
            <a:avLst/>
          </a:prstGeom>
        </p:spPr>
        <p:txBody>
          <a:bodyPr lIns="91425" tIns="91425" rIns="91425" bIns="91425" anchor="t" anchorCtr="0">
            <a:noAutofit/>
          </a:bodyPr>
          <a:lstStyle/>
          <a:p>
            <a:pPr lvl="0">
              <a:spcBef>
                <a:spcPts val="0"/>
              </a:spcBef>
              <a:buNone/>
            </a:pPr>
            <a:r>
              <a:rPr lang="en" sz="1400" dirty="0"/>
              <a:t>Contact the data entry </a:t>
            </a:r>
            <a:r>
              <a:rPr lang="en" sz="1400" dirty="0" smtClean="0"/>
              <a:t>clerk for </a:t>
            </a:r>
            <a:r>
              <a:rPr lang="en" sz="1400" dirty="0"/>
              <a:t>further questions or </a:t>
            </a:r>
            <a:r>
              <a:rPr lang="en-US" sz="1400" dirty="0"/>
              <a:t>Sue or Marla for </a:t>
            </a:r>
            <a:r>
              <a:rPr lang="en" sz="1400" dirty="0"/>
              <a:t>clarifications.</a:t>
            </a:r>
            <a:endParaRPr sz="1400" dirty="0"/>
          </a:p>
          <a:p>
            <a:pPr lvl="0">
              <a:spcBef>
                <a:spcPts val="0"/>
              </a:spcBef>
              <a:spcAft>
                <a:spcPts val="0"/>
              </a:spcAft>
              <a:buNone/>
            </a:pPr>
            <a:endParaRPr sz="1400" dirty="0"/>
          </a:p>
          <a:p>
            <a:pPr lvl="0">
              <a:lnSpc>
                <a:spcPct val="125000"/>
              </a:lnSpc>
              <a:spcAft>
                <a:spcPts val="0"/>
              </a:spcAft>
            </a:pPr>
            <a:r>
              <a:rPr lang="en" sz="1400" dirty="0"/>
              <a:t>Practice on the Training Site:</a:t>
            </a:r>
          </a:p>
          <a:p>
            <a:pPr lvl="0">
              <a:lnSpc>
                <a:spcPct val="125000"/>
              </a:lnSpc>
              <a:spcAft>
                <a:spcPts val="0"/>
              </a:spcAft>
            </a:pPr>
            <a:r>
              <a:rPr lang="en" sz="1400" u="sng" dirty="0">
                <a:solidFill>
                  <a:schemeClr val="hlink"/>
                </a:solidFill>
                <a:hlinkClick r:id="rId3"/>
              </a:rPr>
              <a:t>https://btots.mdsc.com/</a:t>
            </a:r>
          </a:p>
          <a:p>
            <a:pPr lvl="0">
              <a:lnSpc>
                <a:spcPct val="125000"/>
              </a:lnSpc>
              <a:spcAft>
                <a:spcPts val="0"/>
              </a:spcAft>
            </a:pPr>
            <a:r>
              <a:rPr lang="en" sz="1400" dirty="0"/>
              <a:t>Password: </a:t>
            </a:r>
            <a:r>
              <a:rPr lang="en" sz="1400" dirty="0"/>
              <a:t>t</a:t>
            </a:r>
            <a:r>
              <a:rPr lang="en" sz="1400" dirty="0" smtClean="0"/>
              <a:t>rainMMYY</a:t>
            </a:r>
            <a:endParaRPr lang="en" sz="1400" dirty="0"/>
          </a:p>
          <a:p>
            <a:pPr lvl="0">
              <a:spcBef>
                <a:spcPts val="0"/>
              </a:spcBef>
              <a:spcAft>
                <a:spcPts val="0"/>
              </a:spcAft>
              <a:buNone/>
            </a:pPr>
            <a:endParaRPr lang="en" sz="1400" dirty="0"/>
          </a:p>
        </p:txBody>
      </p:sp>
      <p:pic>
        <p:nvPicPr>
          <p:cNvPr id="158" name="Shape 158" descr="... It&amp;#39;s Easy Neon Animated ..."/>
          <p:cNvPicPr preferRelativeResize="0"/>
          <p:nvPr/>
        </p:nvPicPr>
        <p:blipFill>
          <a:blip r:embed="rId4">
            <a:alphaModFix/>
          </a:blip>
          <a:stretch>
            <a:fillRect/>
          </a:stretch>
        </p:blipFill>
        <p:spPr>
          <a:xfrm>
            <a:off x="3196600" y="10477"/>
            <a:ext cx="5947400" cy="5133022"/>
          </a:xfrm>
          <a:prstGeom prst="rect">
            <a:avLst/>
          </a:prstGeom>
          <a:noFill/>
          <a:ln>
            <a:noFill/>
          </a:ln>
        </p:spPr>
      </p:pic>
    </p:spTree>
    <p:extLst>
      <p:ext uri="{BB962C8B-B14F-4D97-AF65-F5344CB8AC3E}">
        <p14:creationId xmlns:p14="http://schemas.microsoft.com/office/powerpoint/2010/main" val="868174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60950" y="617000"/>
            <a:ext cx="8222100" cy="767700"/>
          </a:xfrm>
          <a:prstGeom prst="rect">
            <a:avLst/>
          </a:prstGeom>
        </p:spPr>
        <p:txBody>
          <a:bodyPr lIns="91425" tIns="91425" rIns="91425" bIns="91425" anchor="b" anchorCtr="0">
            <a:noAutofit/>
          </a:bodyPr>
          <a:lstStyle/>
          <a:p>
            <a:pPr lvl="0">
              <a:spcBef>
                <a:spcPts val="0"/>
              </a:spcBef>
              <a:buNone/>
            </a:pPr>
            <a:r>
              <a:rPr lang="en"/>
              <a:t>Performing an Amendment</a:t>
            </a:r>
          </a:p>
        </p:txBody>
      </p:sp>
      <p:sp>
        <p:nvSpPr>
          <p:cNvPr id="87" name="Shape 87"/>
          <p:cNvSpPr txBox="1">
            <a:spLocks noGrp="1"/>
          </p:cNvSpPr>
          <p:nvPr>
            <p:ph type="body" idx="1"/>
          </p:nvPr>
        </p:nvSpPr>
        <p:spPr>
          <a:xfrm>
            <a:off x="251012" y="1919075"/>
            <a:ext cx="4220787" cy="2710200"/>
          </a:xfrm>
          <a:prstGeom prst="rect">
            <a:avLst/>
          </a:prstGeom>
        </p:spPr>
        <p:txBody>
          <a:bodyPr lIns="91425" tIns="91425" rIns="91425" bIns="91425" anchor="t" anchorCtr="0">
            <a:noAutofit/>
          </a:bodyPr>
          <a:lstStyle/>
          <a:p>
            <a:pPr marL="342900" lvl="0" indent="-342900">
              <a:spcBef>
                <a:spcPts val="0"/>
              </a:spcBef>
              <a:buAutoNum type="arabicPeriod"/>
            </a:pPr>
            <a:r>
              <a:rPr lang="en" dirty="0">
                <a:solidFill>
                  <a:schemeClr val="tx2">
                    <a:lumMod val="50000"/>
                  </a:schemeClr>
                </a:solidFill>
              </a:rPr>
              <a:t>After selecting the child you are working with in BTOTS, click on the IFSP tab and select the most recent IFSP.  Then, select the blue “add IFSP amendment”  link in the bottom right corner. </a:t>
            </a:r>
          </a:p>
          <a:p>
            <a:pPr lvl="0">
              <a:spcBef>
                <a:spcPts val="0"/>
              </a:spcBef>
              <a:buNone/>
            </a:pPr>
            <a:endParaRPr lang="en" dirty="0">
              <a:solidFill>
                <a:schemeClr val="tx2">
                  <a:lumMod val="50000"/>
                </a:schemeClr>
              </a:solidFill>
            </a:endParaRPr>
          </a:p>
          <a:p>
            <a:pPr lvl="0">
              <a:spcBef>
                <a:spcPts val="0"/>
              </a:spcBef>
              <a:buNone/>
            </a:pPr>
            <a:r>
              <a:rPr lang="en" dirty="0">
                <a:solidFill>
                  <a:schemeClr val="tx2">
                    <a:lumMod val="50000"/>
                  </a:schemeClr>
                </a:solidFill>
              </a:rPr>
              <a:t>2. Next enter the date for the amendment, the date for the prior notice, and the date the parents agree to the amendment. </a:t>
            </a:r>
          </a:p>
        </p:txBody>
      </p:sp>
      <p:sp>
        <p:nvSpPr>
          <p:cNvPr id="88" name="Shape 88"/>
          <p:cNvSpPr txBox="1">
            <a:spLocks noGrp="1"/>
          </p:cNvSpPr>
          <p:nvPr>
            <p:ph type="body" idx="2"/>
          </p:nvPr>
        </p:nvSpPr>
        <p:spPr>
          <a:xfrm>
            <a:off x="4694250" y="1919075"/>
            <a:ext cx="3999900" cy="2710199"/>
          </a:xfrm>
          <a:prstGeom prst="rect">
            <a:avLst/>
          </a:prstGeom>
        </p:spPr>
        <p:txBody>
          <a:bodyPr lIns="91425" tIns="91425" rIns="91425" bIns="91425" anchor="t" anchorCtr="0">
            <a:noAutofit/>
          </a:bodyPr>
          <a:lstStyle/>
          <a:p>
            <a:pPr lvl="0">
              <a:spcBef>
                <a:spcPts val="0"/>
              </a:spcBef>
              <a:buNone/>
            </a:pPr>
            <a:r>
              <a:rPr lang="en" dirty="0">
                <a:solidFill>
                  <a:schemeClr val="tx2">
                    <a:lumMod val="50000"/>
                  </a:schemeClr>
                </a:solidFill>
              </a:rPr>
              <a:t>3. Finally, add the appropriate change dates, add dates, end dates, and/or frequency, duration, or intensity changes as necessary.  Notice the separate “Add New Service” tab. </a:t>
            </a:r>
          </a:p>
        </p:txBody>
      </p:sp>
      <p:pic>
        <p:nvPicPr>
          <p:cNvPr id="90" name="Shape 90" descr="amendment2.JPG"/>
          <p:cNvPicPr preferRelativeResize="0"/>
          <p:nvPr/>
        </p:nvPicPr>
        <p:blipFill rotWithShape="1">
          <a:blip r:embed="rId3">
            <a:alphaModFix/>
          </a:blip>
          <a:srcRect b="4507"/>
          <a:stretch/>
        </p:blipFill>
        <p:spPr>
          <a:xfrm>
            <a:off x="4533937" y="3200225"/>
            <a:ext cx="4652198" cy="1287900"/>
          </a:xfrm>
          <a:prstGeom prst="rect">
            <a:avLst/>
          </a:prstGeom>
          <a:noFill/>
          <a:ln w="9525" cap="flat" cmpd="sng">
            <a:solidFill>
              <a:srgbClr val="FF0000"/>
            </a:solidFill>
            <a:prstDash val="solid"/>
            <a:round/>
            <a:headEnd type="none" w="med" len="med"/>
            <a:tailEnd type="none" w="med" len="med"/>
          </a:ln>
        </p:spPr>
      </p:pic>
      <p:sp>
        <p:nvSpPr>
          <p:cNvPr id="91" name="Shape 91"/>
          <p:cNvSpPr/>
          <p:nvPr/>
        </p:nvSpPr>
        <p:spPr>
          <a:xfrm>
            <a:off x="6941197" y="2875075"/>
            <a:ext cx="1670977" cy="1365231"/>
          </a:xfrm>
          <a:custGeom>
            <a:avLst/>
            <a:gdLst/>
            <a:ahLst/>
            <a:cxnLst/>
            <a:rect l="0" t="0" r="0" b="0"/>
            <a:pathLst>
              <a:path w="69680" h="74667" extrusionOk="0">
                <a:moveTo>
                  <a:pt x="22725" y="0"/>
                </a:moveTo>
                <a:cubicBezTo>
                  <a:pt x="37129" y="1441"/>
                  <a:pt x="53072" y="6458"/>
                  <a:pt x="62493" y="17450"/>
                </a:cubicBezTo>
                <a:cubicBezTo>
                  <a:pt x="68365" y="24301"/>
                  <a:pt x="71433" y="35266"/>
                  <a:pt x="68580" y="43827"/>
                </a:cubicBezTo>
                <a:cubicBezTo>
                  <a:pt x="65446" y="53226"/>
                  <a:pt x="59003" y="63017"/>
                  <a:pt x="49913" y="66957"/>
                </a:cubicBezTo>
                <a:cubicBezTo>
                  <a:pt x="34466" y="73651"/>
                  <a:pt x="16834" y="74667"/>
                  <a:pt x="0" y="74667"/>
                </a:cubicBezTo>
              </a:path>
            </a:pathLst>
          </a:custGeom>
          <a:noFill/>
          <a:ln w="9525" cap="flat" cmpd="sng">
            <a:solidFill>
              <a:srgbClr val="FF0000"/>
            </a:solidFill>
            <a:prstDash val="solid"/>
            <a:round/>
            <a:headEnd type="none" w="lg" len="lg"/>
            <a:tailEnd type="none" w="lg" len="lg"/>
          </a:ln>
        </p:spPr>
      </p:sp>
      <p:sp>
        <p:nvSpPr>
          <p:cNvPr id="92" name="Shape 92"/>
          <p:cNvSpPr/>
          <p:nvPr/>
        </p:nvSpPr>
        <p:spPr>
          <a:xfrm>
            <a:off x="6859221" y="4110590"/>
            <a:ext cx="162323" cy="253625"/>
          </a:xfrm>
          <a:custGeom>
            <a:avLst/>
            <a:gdLst/>
            <a:ahLst/>
            <a:cxnLst/>
            <a:rect l="0" t="0" r="0" b="0"/>
            <a:pathLst>
              <a:path w="2435" h="10145" extrusionOk="0">
                <a:moveTo>
                  <a:pt x="0" y="5681"/>
                </a:moveTo>
                <a:lnTo>
                  <a:pt x="1217" y="0"/>
                </a:lnTo>
                <a:lnTo>
                  <a:pt x="2435" y="10145"/>
                </a:lnTo>
                <a:close/>
              </a:path>
            </a:pathLst>
          </a:custGeom>
          <a:solidFill>
            <a:srgbClr val="FF0000"/>
          </a:solidFill>
          <a:ln w="9525" cap="flat" cmpd="sng">
            <a:solidFill>
              <a:schemeClr val="dk2"/>
            </a:solidFill>
            <a:prstDash val="solid"/>
            <a:round/>
            <a:headEnd type="none" w="lg" len="lg"/>
            <a:tailEnd type="none" w="lg" len="lg"/>
          </a:ln>
        </p:spPr>
      </p:sp>
      <p:pic>
        <p:nvPicPr>
          <p:cNvPr id="93" name="Shape 93" descr="Time For A Change, Courage"/>
          <p:cNvPicPr preferRelativeResize="0"/>
          <p:nvPr/>
        </p:nvPicPr>
        <p:blipFill>
          <a:blip r:embed="rId3">
            <a:alphaModFix/>
          </a:blip>
          <a:stretch>
            <a:fillRect/>
          </a:stretch>
        </p:blipFill>
        <p:spPr>
          <a:xfrm>
            <a:off x="6543524" y="162300"/>
            <a:ext cx="2068648" cy="1374775"/>
          </a:xfrm>
          <a:prstGeom prst="rect">
            <a:avLst/>
          </a:prstGeom>
          <a:noFill/>
          <a:ln>
            <a:noFill/>
          </a:ln>
        </p:spPr>
      </p:pic>
      <p:pic>
        <p:nvPicPr>
          <p:cNvPr id="2" name="Picture 1">
            <a:extLst>
              <a:ext uri="{FF2B5EF4-FFF2-40B4-BE49-F238E27FC236}">
                <a16:creationId xmlns:a16="http://schemas.microsoft.com/office/drawing/2014/main" id="{D59E07C9-1C41-40D6-B088-443FF40FD019}"/>
              </a:ext>
            </a:extLst>
          </p:cNvPr>
          <p:cNvPicPr>
            <a:picLocks noChangeAspect="1"/>
          </p:cNvPicPr>
          <p:nvPr/>
        </p:nvPicPr>
        <p:blipFill>
          <a:blip r:embed="rId3"/>
          <a:stretch>
            <a:fillRect/>
          </a:stretch>
        </p:blipFill>
        <p:spPr>
          <a:xfrm>
            <a:off x="1996532" y="2991423"/>
            <a:ext cx="2426179" cy="767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273402" y="256350"/>
            <a:ext cx="2808000" cy="953400"/>
          </a:xfrm>
          <a:prstGeom prst="rect">
            <a:avLst/>
          </a:prstGeom>
        </p:spPr>
        <p:txBody>
          <a:bodyPr lIns="91425" tIns="91425" rIns="91425" bIns="91425" anchor="b" anchorCtr="0">
            <a:noAutofit/>
          </a:bodyPr>
          <a:lstStyle/>
          <a:p>
            <a:pPr lvl="0">
              <a:spcBef>
                <a:spcPts val="0"/>
              </a:spcBef>
              <a:buNone/>
            </a:pPr>
            <a:r>
              <a:rPr lang="en"/>
              <a:t>Adding a New Service</a:t>
            </a:r>
          </a:p>
        </p:txBody>
      </p:sp>
      <p:sp>
        <p:nvSpPr>
          <p:cNvPr id="99" name="Shape 99"/>
          <p:cNvSpPr txBox="1">
            <a:spLocks noGrp="1"/>
          </p:cNvSpPr>
          <p:nvPr>
            <p:ph type="body" idx="1"/>
          </p:nvPr>
        </p:nvSpPr>
        <p:spPr>
          <a:xfrm>
            <a:off x="84025" y="1209750"/>
            <a:ext cx="2808000" cy="3163500"/>
          </a:xfrm>
          <a:prstGeom prst="rect">
            <a:avLst/>
          </a:prstGeom>
        </p:spPr>
        <p:txBody>
          <a:bodyPr lIns="91425" tIns="91425" rIns="91425" bIns="91425" anchor="t" anchorCtr="0">
            <a:noAutofit/>
          </a:bodyPr>
          <a:lstStyle/>
          <a:p>
            <a:pPr marL="457200" lvl="0" indent="-228600" rtl="0">
              <a:spcBef>
                <a:spcPts val="0"/>
              </a:spcBef>
              <a:buAutoNum type="arabicPeriod"/>
            </a:pPr>
            <a:r>
              <a:rPr lang="en-US" dirty="0"/>
              <a:t>The Change Current Services screen comes up first because it needs to be done first.  BTOTS won’t let you go back to change or end a service after adding a new service until the next day.</a:t>
            </a:r>
          </a:p>
          <a:p>
            <a:pPr marL="457200" lvl="0" indent="-228600" rtl="0">
              <a:spcBef>
                <a:spcPts val="0"/>
              </a:spcBef>
              <a:buAutoNum type="arabicPeriod"/>
            </a:pPr>
            <a:r>
              <a:rPr lang="en-US" dirty="0"/>
              <a:t>Add the amendment date, prior notice date and date consent for service was done. Then make the changes or end service. </a:t>
            </a:r>
            <a:endParaRPr lang="en" dirty="0"/>
          </a:p>
          <a:p>
            <a:pPr marL="457200" lvl="0" indent="-228600">
              <a:spcBef>
                <a:spcPts val="0"/>
              </a:spcBef>
              <a:buAutoNum type="arabicPeriod"/>
            </a:pPr>
            <a:endParaRPr lang="en" dirty="0"/>
          </a:p>
        </p:txBody>
      </p:sp>
      <p:sp>
        <p:nvSpPr>
          <p:cNvPr id="104" name="Shape 104"/>
          <p:cNvSpPr txBox="1"/>
          <p:nvPr/>
        </p:nvSpPr>
        <p:spPr>
          <a:xfrm>
            <a:off x="3674500" y="4589575"/>
            <a:ext cx="3905700" cy="3957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2" name="Picture 1">
            <a:extLst>
              <a:ext uri="{FF2B5EF4-FFF2-40B4-BE49-F238E27FC236}">
                <a16:creationId xmlns:a16="http://schemas.microsoft.com/office/drawing/2014/main" id="{1803543E-79AC-4A75-BEDB-D908BA248B69}"/>
              </a:ext>
            </a:extLst>
          </p:cNvPr>
          <p:cNvPicPr>
            <a:picLocks noChangeAspect="1"/>
          </p:cNvPicPr>
          <p:nvPr/>
        </p:nvPicPr>
        <p:blipFill>
          <a:blip r:embed="rId3"/>
          <a:stretch>
            <a:fillRect/>
          </a:stretch>
        </p:blipFill>
        <p:spPr>
          <a:xfrm>
            <a:off x="3390184" y="733050"/>
            <a:ext cx="5480414" cy="1782502"/>
          </a:xfrm>
          <a:prstGeom prst="rect">
            <a:avLst/>
          </a:prstGeom>
        </p:spPr>
      </p:pic>
    </p:spTree>
    <p:extLst>
      <p:ext uri="{BB962C8B-B14F-4D97-AF65-F5344CB8AC3E}">
        <p14:creationId xmlns:p14="http://schemas.microsoft.com/office/powerpoint/2010/main" val="2939822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273402" y="256350"/>
            <a:ext cx="2808000" cy="953400"/>
          </a:xfrm>
          <a:prstGeom prst="rect">
            <a:avLst/>
          </a:prstGeom>
        </p:spPr>
        <p:txBody>
          <a:bodyPr lIns="91425" tIns="91425" rIns="91425" bIns="91425" anchor="b" anchorCtr="0">
            <a:noAutofit/>
          </a:bodyPr>
          <a:lstStyle/>
          <a:p>
            <a:pPr lvl="0">
              <a:spcBef>
                <a:spcPts val="0"/>
              </a:spcBef>
              <a:buNone/>
            </a:pPr>
            <a:r>
              <a:rPr lang="en"/>
              <a:t>Adding a New Service</a:t>
            </a:r>
          </a:p>
        </p:txBody>
      </p:sp>
      <p:sp>
        <p:nvSpPr>
          <p:cNvPr id="99" name="Shape 99"/>
          <p:cNvSpPr txBox="1">
            <a:spLocks noGrp="1"/>
          </p:cNvSpPr>
          <p:nvPr>
            <p:ph type="body" idx="1"/>
          </p:nvPr>
        </p:nvSpPr>
        <p:spPr>
          <a:xfrm>
            <a:off x="84025" y="1209750"/>
            <a:ext cx="2808000" cy="3163500"/>
          </a:xfrm>
          <a:prstGeom prst="rect">
            <a:avLst/>
          </a:prstGeom>
        </p:spPr>
        <p:txBody>
          <a:bodyPr lIns="91425" tIns="91425" rIns="91425" bIns="91425" anchor="t" anchorCtr="0">
            <a:noAutofit/>
          </a:bodyPr>
          <a:lstStyle/>
          <a:p>
            <a:pPr marL="457200" lvl="0" indent="-228600" rtl="0">
              <a:spcBef>
                <a:spcPts val="0"/>
              </a:spcBef>
              <a:buAutoNum type="arabicPeriod"/>
            </a:pPr>
            <a:r>
              <a:rPr lang="en"/>
              <a:t>After selecting “Add new Service” choose either the service type or class type from the drop-down menu.</a:t>
            </a:r>
          </a:p>
          <a:p>
            <a:pPr marL="457200" lvl="0" indent="-228600" rtl="0">
              <a:spcBef>
                <a:spcPts val="0"/>
              </a:spcBef>
              <a:buAutoNum type="arabicPeriod"/>
            </a:pPr>
            <a:r>
              <a:rPr lang="en"/>
              <a:t>Confirm the start date and estimated duration of time that the service will be on the IFSP (generally 12 mo or less). </a:t>
            </a:r>
          </a:p>
          <a:p>
            <a:pPr marL="457200" lvl="0" indent="-228600">
              <a:spcBef>
                <a:spcPts val="0"/>
              </a:spcBef>
              <a:buAutoNum type="arabicPeriod"/>
            </a:pPr>
            <a:r>
              <a:rPr lang="en"/>
              <a:t>Enter the frequency, duration, and length of time for the service, as well as the service location and provider from the drop-down.  If the service is outside of the natural environment a</a:t>
            </a:r>
            <a:r>
              <a:rPr lang="en" i="1"/>
              <a:t> justification</a:t>
            </a:r>
            <a:r>
              <a:rPr lang="en"/>
              <a:t> is required. </a:t>
            </a:r>
          </a:p>
        </p:txBody>
      </p:sp>
      <p:pic>
        <p:nvPicPr>
          <p:cNvPr id="100" name="Shape 100" descr="AddService.JPG"/>
          <p:cNvPicPr preferRelativeResize="0"/>
          <p:nvPr/>
        </p:nvPicPr>
        <p:blipFill>
          <a:blip r:embed="rId3">
            <a:alphaModFix/>
          </a:blip>
          <a:stretch>
            <a:fillRect/>
          </a:stretch>
        </p:blipFill>
        <p:spPr>
          <a:xfrm>
            <a:off x="3298074" y="357824"/>
            <a:ext cx="5805123" cy="1087542"/>
          </a:xfrm>
          <a:prstGeom prst="rect">
            <a:avLst/>
          </a:prstGeom>
          <a:noFill/>
          <a:ln>
            <a:noFill/>
          </a:ln>
        </p:spPr>
      </p:pic>
      <p:pic>
        <p:nvPicPr>
          <p:cNvPr id="101" name="Shape 101" descr="addingService_wJustification.JPG"/>
          <p:cNvPicPr preferRelativeResize="0"/>
          <p:nvPr/>
        </p:nvPicPr>
        <p:blipFill>
          <a:blip r:embed="rId3">
            <a:alphaModFix/>
          </a:blip>
          <a:stretch>
            <a:fillRect/>
          </a:stretch>
        </p:blipFill>
        <p:spPr>
          <a:xfrm>
            <a:off x="3298074" y="1840396"/>
            <a:ext cx="5805126" cy="2354152"/>
          </a:xfrm>
          <a:prstGeom prst="rect">
            <a:avLst/>
          </a:prstGeom>
          <a:noFill/>
          <a:ln w="9525" cap="flat" cmpd="sng">
            <a:solidFill>
              <a:srgbClr val="FF0000"/>
            </a:solidFill>
            <a:prstDash val="solid"/>
            <a:round/>
            <a:headEnd type="none" w="med" len="med"/>
            <a:tailEnd type="none" w="med" len="med"/>
          </a:ln>
        </p:spPr>
      </p:pic>
      <p:cxnSp>
        <p:nvCxnSpPr>
          <p:cNvPr id="102" name="Shape 102"/>
          <p:cNvCxnSpPr/>
          <p:nvPr/>
        </p:nvCxnSpPr>
        <p:spPr>
          <a:xfrm rot="10800000" flipH="1">
            <a:off x="8168725" y="4265050"/>
            <a:ext cx="588300" cy="202800"/>
          </a:xfrm>
          <a:prstGeom prst="straightConnector1">
            <a:avLst/>
          </a:prstGeom>
          <a:noFill/>
          <a:ln w="9525" cap="flat" cmpd="sng">
            <a:solidFill>
              <a:srgbClr val="FF0000"/>
            </a:solidFill>
            <a:prstDash val="solid"/>
            <a:round/>
            <a:headEnd type="none" w="lg" len="lg"/>
            <a:tailEnd type="triangle" w="lg" len="lg"/>
          </a:ln>
        </p:spPr>
      </p:cxnSp>
      <p:sp>
        <p:nvSpPr>
          <p:cNvPr id="103" name="Shape 103"/>
          <p:cNvSpPr/>
          <p:nvPr/>
        </p:nvSpPr>
        <p:spPr>
          <a:xfrm>
            <a:off x="8635400" y="4031600"/>
            <a:ext cx="508500" cy="233400"/>
          </a:xfrm>
          <a:prstGeom prst="ellipse">
            <a:avLst/>
          </a:prstGeom>
          <a:no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4" name="Shape 104"/>
          <p:cNvSpPr txBox="1"/>
          <p:nvPr/>
        </p:nvSpPr>
        <p:spPr>
          <a:xfrm>
            <a:off x="3674500" y="4589575"/>
            <a:ext cx="3905700" cy="3957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105" name="Shape 105"/>
          <p:cNvSpPr txBox="1"/>
          <p:nvPr/>
        </p:nvSpPr>
        <p:spPr>
          <a:xfrm>
            <a:off x="5946925" y="4315775"/>
            <a:ext cx="2221800" cy="456600"/>
          </a:xfrm>
          <a:prstGeom prst="rect">
            <a:avLst/>
          </a:prstGeom>
          <a:noFill/>
          <a:ln>
            <a:noFill/>
          </a:ln>
        </p:spPr>
        <p:txBody>
          <a:bodyPr lIns="91425" tIns="91425" rIns="91425" bIns="91425" anchor="t" anchorCtr="0">
            <a:noAutofit/>
          </a:bodyPr>
          <a:lstStyle/>
          <a:p>
            <a:pPr lvl="0">
              <a:spcBef>
                <a:spcPts val="0"/>
              </a:spcBef>
              <a:buNone/>
            </a:pPr>
            <a:r>
              <a:rPr lang="en"/>
              <a:t>Don’t forget to click save! </a:t>
            </a:r>
          </a:p>
        </p:txBody>
      </p:sp>
      <p:cxnSp>
        <p:nvCxnSpPr>
          <p:cNvPr id="106" name="Shape 106"/>
          <p:cNvCxnSpPr/>
          <p:nvPr/>
        </p:nvCxnSpPr>
        <p:spPr>
          <a:xfrm rot="10800000">
            <a:off x="3958425" y="3919950"/>
            <a:ext cx="192900" cy="121800"/>
          </a:xfrm>
          <a:prstGeom prst="straightConnector1">
            <a:avLst/>
          </a:prstGeom>
          <a:noFill/>
          <a:ln w="19050" cap="flat" cmpd="sng">
            <a:solidFill>
              <a:srgbClr val="FF0000"/>
            </a:solidFill>
            <a:prstDash val="solid"/>
            <a:round/>
            <a:headEnd type="none" w="lg" len="lg"/>
            <a:tailEnd type="triangle" w="lg" len="lg"/>
          </a:ln>
        </p:spPr>
      </p:cxnSp>
      <p:sp>
        <p:nvSpPr>
          <p:cNvPr id="107" name="Shape 107"/>
          <p:cNvSpPr txBox="1"/>
          <p:nvPr/>
        </p:nvSpPr>
        <p:spPr>
          <a:xfrm>
            <a:off x="4110725" y="3864150"/>
            <a:ext cx="1075500" cy="233400"/>
          </a:xfrm>
          <a:prstGeom prst="rect">
            <a:avLst/>
          </a:prstGeom>
          <a:noFill/>
          <a:ln>
            <a:noFill/>
          </a:ln>
        </p:spPr>
        <p:txBody>
          <a:bodyPr lIns="91425" tIns="91425" rIns="91425" bIns="91425" anchor="t" anchorCtr="0">
            <a:noAutofit/>
          </a:bodyPr>
          <a:lstStyle/>
          <a:p>
            <a:pPr lvl="0">
              <a:spcBef>
                <a:spcPts val="0"/>
              </a:spcBef>
              <a:buNone/>
            </a:pPr>
            <a:r>
              <a:rPr lang="en"/>
              <a:t>Click 2</a:t>
            </a:r>
            <a:r>
              <a:rPr lang="en" u="sng"/>
              <a:t>nd</a:t>
            </a:r>
          </a:p>
        </p:txBody>
      </p:sp>
      <p:sp>
        <p:nvSpPr>
          <p:cNvPr id="108" name="Shape 108"/>
          <p:cNvSpPr/>
          <p:nvPr/>
        </p:nvSpPr>
        <p:spPr>
          <a:xfrm>
            <a:off x="3329575" y="785225"/>
            <a:ext cx="598500" cy="162300"/>
          </a:xfrm>
          <a:prstGeom prst="ellipse">
            <a:avLst/>
          </a:prstGeom>
          <a:no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9" name="Shape 109"/>
          <p:cNvSpPr/>
          <p:nvPr/>
        </p:nvSpPr>
        <p:spPr>
          <a:xfrm>
            <a:off x="4064675" y="785225"/>
            <a:ext cx="669300" cy="162300"/>
          </a:xfrm>
          <a:prstGeom prst="ellipse">
            <a:avLst/>
          </a:prstGeom>
          <a:no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110" name="Shape 110"/>
          <p:cNvCxnSpPr/>
          <p:nvPr/>
        </p:nvCxnSpPr>
        <p:spPr>
          <a:xfrm flipH="1">
            <a:off x="5389050" y="206950"/>
            <a:ext cx="933300" cy="253500"/>
          </a:xfrm>
          <a:prstGeom prst="straightConnector1">
            <a:avLst/>
          </a:prstGeom>
          <a:noFill/>
          <a:ln w="28575" cap="flat" cmpd="sng">
            <a:solidFill>
              <a:srgbClr val="FF0000"/>
            </a:solidFill>
            <a:prstDash val="solid"/>
            <a:round/>
            <a:headEnd type="none" w="lg" len="lg"/>
            <a:tailEnd type="triangle" w="lg" len="lg"/>
          </a:ln>
        </p:spPr>
      </p:cxnSp>
      <p:sp>
        <p:nvSpPr>
          <p:cNvPr id="111" name="Shape 111"/>
          <p:cNvSpPr txBox="1"/>
          <p:nvPr/>
        </p:nvSpPr>
        <p:spPr>
          <a:xfrm>
            <a:off x="6322350" y="23600"/>
            <a:ext cx="1075500" cy="334200"/>
          </a:xfrm>
          <a:prstGeom prst="rect">
            <a:avLst/>
          </a:prstGeom>
          <a:noFill/>
          <a:ln>
            <a:noFill/>
          </a:ln>
        </p:spPr>
        <p:txBody>
          <a:bodyPr lIns="91425" tIns="91425" rIns="91425" bIns="91425" anchor="t" anchorCtr="0">
            <a:noAutofit/>
          </a:bodyPr>
          <a:lstStyle/>
          <a:p>
            <a:pPr lvl="0">
              <a:spcBef>
                <a:spcPts val="0"/>
              </a:spcBef>
              <a:buNone/>
            </a:pPr>
            <a:r>
              <a:rPr lang="en"/>
              <a:t>Click 1</a:t>
            </a:r>
            <a:r>
              <a:rPr lang="en" u="sng"/>
              <a:t>st</a:t>
            </a:r>
          </a:p>
        </p:txBody>
      </p:sp>
      <p:sp>
        <p:nvSpPr>
          <p:cNvPr id="112" name="Shape 112"/>
          <p:cNvSpPr txBox="1"/>
          <p:nvPr/>
        </p:nvSpPr>
        <p:spPr>
          <a:xfrm>
            <a:off x="3298075" y="1465675"/>
            <a:ext cx="5579700" cy="334200"/>
          </a:xfrm>
          <a:prstGeom prst="rect">
            <a:avLst/>
          </a:prstGeom>
          <a:noFill/>
          <a:ln>
            <a:noFill/>
          </a:ln>
        </p:spPr>
        <p:txBody>
          <a:bodyPr lIns="91425" tIns="91425" rIns="91425" bIns="91425" anchor="t" anchorCtr="0">
            <a:noAutofit/>
          </a:bodyPr>
          <a:lstStyle/>
          <a:p>
            <a:pPr lvl="0">
              <a:spcBef>
                <a:spcPts val="0"/>
              </a:spcBef>
              <a:buNone/>
            </a:pPr>
            <a:r>
              <a:rPr lang="en"/>
              <a:t>Enter a </a:t>
            </a:r>
            <a:r>
              <a:rPr lang="en">
                <a:solidFill>
                  <a:srgbClr val="FF0000"/>
                </a:solidFill>
              </a:rPr>
              <a:t>justification </a:t>
            </a:r>
            <a:r>
              <a:rPr lang="en"/>
              <a:t>for a service outside of the natural environment.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64D79"/>
        </a:solidFill>
        <a:effectLst/>
      </p:bgPr>
    </p:bg>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226077" y="312375"/>
            <a:ext cx="2808000" cy="953400"/>
          </a:xfrm>
          <a:prstGeom prst="rect">
            <a:avLst/>
          </a:prstGeom>
        </p:spPr>
        <p:txBody>
          <a:bodyPr lIns="91425" tIns="91425" rIns="91425" bIns="91425" anchor="b" anchorCtr="0">
            <a:noAutofit/>
          </a:bodyPr>
          <a:lstStyle/>
          <a:p>
            <a:pPr lvl="0" rtl="0">
              <a:spcBef>
                <a:spcPts val="0"/>
              </a:spcBef>
              <a:buNone/>
            </a:pPr>
            <a:r>
              <a:rPr lang="en"/>
              <a:t>Changing a Service Provider</a:t>
            </a:r>
          </a:p>
        </p:txBody>
      </p:sp>
      <p:sp>
        <p:nvSpPr>
          <p:cNvPr id="126" name="Shape 126"/>
          <p:cNvSpPr txBox="1">
            <a:spLocks noGrp="1"/>
          </p:cNvSpPr>
          <p:nvPr>
            <p:ph type="body" idx="1"/>
          </p:nvPr>
        </p:nvSpPr>
        <p:spPr>
          <a:xfrm>
            <a:off x="226077" y="1265775"/>
            <a:ext cx="2808000" cy="3769212"/>
          </a:xfrm>
          <a:prstGeom prst="rect">
            <a:avLst/>
          </a:prstGeom>
        </p:spPr>
        <p:txBody>
          <a:bodyPr lIns="91425" tIns="91425" rIns="91425" bIns="91425" anchor="t" anchorCtr="0">
            <a:noAutofit/>
          </a:bodyPr>
          <a:lstStyle/>
          <a:p>
            <a:pPr lvl="0">
              <a:spcBef>
                <a:spcPts val="0"/>
              </a:spcBef>
              <a:spcAft>
                <a:spcPts val="1200"/>
              </a:spcAft>
              <a:buNone/>
            </a:pPr>
            <a:r>
              <a:rPr lang="en" dirty="0"/>
              <a:t>Changing a service provider for a service </a:t>
            </a:r>
            <a:r>
              <a:rPr lang="en-US" dirty="0"/>
              <a:t>IS NOT </a:t>
            </a:r>
            <a:r>
              <a:rPr lang="en" dirty="0"/>
              <a:t>the same as an amendment.  </a:t>
            </a:r>
            <a:r>
              <a:rPr lang="en-US" dirty="0"/>
              <a:t>It does NOT require a start and end </a:t>
            </a:r>
            <a:r>
              <a:rPr lang="en-US" dirty="0" smtClean="0"/>
              <a:t>date or parent signature.</a:t>
            </a:r>
            <a:endParaRPr lang="en" dirty="0"/>
          </a:p>
          <a:p>
            <a:pPr lvl="0">
              <a:spcBef>
                <a:spcPts val="0"/>
              </a:spcBef>
              <a:spcAft>
                <a:spcPts val="600"/>
              </a:spcAft>
              <a:buNone/>
            </a:pPr>
            <a:r>
              <a:rPr lang="en" dirty="0"/>
              <a:t>To do this:</a:t>
            </a:r>
          </a:p>
          <a:p>
            <a:pPr marL="457200" lvl="0" indent="-228600" rtl="0">
              <a:spcBef>
                <a:spcPts val="0"/>
              </a:spcBef>
              <a:spcAft>
                <a:spcPts val="600"/>
              </a:spcAft>
              <a:buAutoNum type="arabicPeriod"/>
            </a:pPr>
            <a:r>
              <a:rPr lang="en" dirty="0"/>
              <a:t>Click “edit” to the right of of the service in which a change to a service provider is desired. (Under IFSP Tab).</a:t>
            </a:r>
          </a:p>
          <a:p>
            <a:pPr marL="457200" lvl="0" indent="-228600" rtl="0">
              <a:spcBef>
                <a:spcPts val="0"/>
              </a:spcBef>
              <a:spcAft>
                <a:spcPts val="600"/>
              </a:spcAft>
              <a:buAutoNum type="arabicPeriod"/>
            </a:pPr>
            <a:r>
              <a:rPr lang="en" dirty="0"/>
              <a:t>Select “Change Provider” in the bottom right corner. </a:t>
            </a:r>
          </a:p>
          <a:p>
            <a:pPr marL="457200" lvl="0" indent="-228600" rtl="0">
              <a:spcBef>
                <a:spcPts val="0"/>
              </a:spcBef>
              <a:spcAft>
                <a:spcPts val="600"/>
              </a:spcAft>
              <a:buAutoNum type="arabicPeriod"/>
            </a:pPr>
            <a:r>
              <a:rPr lang="en" dirty="0"/>
              <a:t>Select the appropriate change date and changed provider from the drop-down list. </a:t>
            </a:r>
          </a:p>
          <a:p>
            <a:pPr marL="457200" lvl="0" indent="-228600" rtl="0">
              <a:spcBef>
                <a:spcPts val="0"/>
              </a:spcBef>
              <a:buAutoNum type="arabicPeriod"/>
            </a:pPr>
            <a:r>
              <a:rPr lang="en" dirty="0"/>
              <a:t>Remember to click “Save.”</a:t>
            </a:r>
          </a:p>
        </p:txBody>
      </p:sp>
      <p:pic>
        <p:nvPicPr>
          <p:cNvPr id="127" name="Shape 127" descr="ChangeProviderJPG.JPG"/>
          <p:cNvPicPr preferRelativeResize="0"/>
          <p:nvPr/>
        </p:nvPicPr>
        <p:blipFill>
          <a:blip r:embed="rId3">
            <a:alphaModFix/>
          </a:blip>
          <a:stretch>
            <a:fillRect/>
          </a:stretch>
        </p:blipFill>
        <p:spPr>
          <a:xfrm>
            <a:off x="3264150" y="312375"/>
            <a:ext cx="5879849" cy="1226900"/>
          </a:xfrm>
          <a:prstGeom prst="rect">
            <a:avLst/>
          </a:prstGeom>
          <a:noFill/>
          <a:ln>
            <a:noFill/>
          </a:ln>
        </p:spPr>
      </p:pic>
      <p:pic>
        <p:nvPicPr>
          <p:cNvPr id="128" name="Shape 128" descr="changeprovider1.JPG"/>
          <p:cNvPicPr preferRelativeResize="0"/>
          <p:nvPr/>
        </p:nvPicPr>
        <p:blipFill>
          <a:blip r:embed="rId3">
            <a:alphaModFix/>
          </a:blip>
          <a:stretch>
            <a:fillRect/>
          </a:stretch>
        </p:blipFill>
        <p:spPr>
          <a:xfrm>
            <a:off x="7838899" y="1874075"/>
            <a:ext cx="1305100" cy="283024"/>
          </a:xfrm>
          <a:prstGeom prst="rect">
            <a:avLst/>
          </a:prstGeom>
          <a:noFill/>
          <a:ln>
            <a:noFill/>
          </a:ln>
        </p:spPr>
      </p:pic>
      <p:pic>
        <p:nvPicPr>
          <p:cNvPr id="129" name="Shape 129" descr="Change Provider2.JPG"/>
          <p:cNvPicPr preferRelativeResize="0"/>
          <p:nvPr/>
        </p:nvPicPr>
        <p:blipFill>
          <a:blip r:embed="rId3">
            <a:alphaModFix/>
          </a:blip>
          <a:stretch>
            <a:fillRect/>
          </a:stretch>
        </p:blipFill>
        <p:spPr>
          <a:xfrm>
            <a:off x="3735376" y="1874075"/>
            <a:ext cx="3844174" cy="2907325"/>
          </a:xfrm>
          <a:prstGeom prst="rect">
            <a:avLst/>
          </a:prstGeom>
          <a:noFill/>
          <a:ln w="9525" cap="flat" cmpd="sng">
            <a:solidFill>
              <a:srgbClr val="FF0000"/>
            </a:solidFill>
            <a:prstDash val="solid"/>
            <a:round/>
            <a:headEnd type="none" w="med" len="med"/>
            <a:tailEnd type="none" w="med" len="med"/>
          </a:ln>
        </p:spPr>
      </p:pic>
      <p:sp>
        <p:nvSpPr>
          <p:cNvPr id="130" name="Shape 130"/>
          <p:cNvSpPr/>
          <p:nvPr/>
        </p:nvSpPr>
        <p:spPr>
          <a:xfrm>
            <a:off x="3938300" y="2256225"/>
            <a:ext cx="872400" cy="354000"/>
          </a:xfrm>
          <a:prstGeom prst="ellipse">
            <a:avLst/>
          </a:prstGeom>
          <a:no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1" name="Shape 131"/>
          <p:cNvSpPr/>
          <p:nvPr/>
        </p:nvSpPr>
        <p:spPr>
          <a:xfrm>
            <a:off x="7133950" y="2398275"/>
            <a:ext cx="284100" cy="282900"/>
          </a:xfrm>
          <a:prstGeom prst="flowChartConnector">
            <a:avLst/>
          </a:prstGeom>
          <a:no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pic>
        <p:nvPicPr>
          <p:cNvPr id="132" name="Shape 132" descr="Save.JPG"/>
          <p:cNvPicPr preferRelativeResize="0"/>
          <p:nvPr/>
        </p:nvPicPr>
        <p:blipFill>
          <a:blip r:embed="rId3">
            <a:alphaModFix/>
          </a:blip>
          <a:stretch>
            <a:fillRect/>
          </a:stretch>
        </p:blipFill>
        <p:spPr>
          <a:xfrm>
            <a:off x="8076848" y="4719035"/>
            <a:ext cx="829224" cy="200674"/>
          </a:xfrm>
          <a:prstGeom prst="rect">
            <a:avLst/>
          </a:prstGeom>
          <a:noFill/>
          <a:ln>
            <a:noFill/>
          </a:ln>
        </p:spPr>
      </p:pic>
      <p:sp>
        <p:nvSpPr>
          <p:cNvPr id="133" name="Shape 133"/>
          <p:cNvSpPr/>
          <p:nvPr/>
        </p:nvSpPr>
        <p:spPr>
          <a:xfrm>
            <a:off x="8513650" y="4751900"/>
            <a:ext cx="436200" cy="167700"/>
          </a:xfrm>
          <a:prstGeom prst="ellipse">
            <a:avLst/>
          </a:prstGeom>
          <a:no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134" name="Shape 134"/>
          <p:cNvCxnSpPr/>
          <p:nvPr/>
        </p:nvCxnSpPr>
        <p:spPr>
          <a:xfrm rot="10800000" flipH="1">
            <a:off x="2873050" y="967900"/>
            <a:ext cx="5762400" cy="1755000"/>
          </a:xfrm>
          <a:prstGeom prst="curvedConnector3">
            <a:avLst>
              <a:gd name="adj1" fmla="val 13733"/>
            </a:avLst>
          </a:prstGeom>
          <a:noFill/>
          <a:ln w="19050" cap="flat" cmpd="sng">
            <a:solidFill>
              <a:srgbClr val="FF0000"/>
            </a:solidFill>
            <a:prstDash val="solid"/>
            <a:round/>
            <a:headEnd type="none" w="lg" len="lg"/>
            <a:tailEnd type="triangle" w="lg" len="lg"/>
          </a:ln>
        </p:spPr>
      </p:cxnSp>
      <p:cxnSp>
        <p:nvCxnSpPr>
          <p:cNvPr id="135" name="Shape 135"/>
          <p:cNvCxnSpPr>
            <a:endCxn id="128" idx="1"/>
          </p:cNvCxnSpPr>
          <p:nvPr/>
        </p:nvCxnSpPr>
        <p:spPr>
          <a:xfrm rot="10800000" flipH="1">
            <a:off x="2984599" y="2015587"/>
            <a:ext cx="4854300" cy="1640700"/>
          </a:xfrm>
          <a:prstGeom prst="curvedConnector3">
            <a:avLst>
              <a:gd name="adj1" fmla="val 26542"/>
            </a:avLst>
          </a:prstGeom>
          <a:noFill/>
          <a:ln w="19050" cap="flat" cmpd="sng">
            <a:solidFill>
              <a:srgbClr val="FF0000"/>
            </a:solidFill>
            <a:prstDash val="solid"/>
            <a:round/>
            <a:headEnd type="none" w="lg" len="lg"/>
            <a:tailEnd type="triangle" w="lg" len="lg"/>
          </a:ln>
        </p:spPr>
      </p:cxnSp>
      <p:cxnSp>
        <p:nvCxnSpPr>
          <p:cNvPr id="136" name="Shape 136"/>
          <p:cNvCxnSpPr/>
          <p:nvPr/>
        </p:nvCxnSpPr>
        <p:spPr>
          <a:xfrm rot="10800000" flipH="1">
            <a:off x="3045525" y="2682300"/>
            <a:ext cx="3956400" cy="1663800"/>
          </a:xfrm>
          <a:prstGeom prst="straightConnector1">
            <a:avLst/>
          </a:prstGeom>
          <a:noFill/>
          <a:ln w="19050" cap="flat" cmpd="sng">
            <a:solidFill>
              <a:srgbClr val="FF0000"/>
            </a:solidFill>
            <a:prstDash val="solid"/>
            <a:round/>
            <a:headEnd type="none" w="lg" len="lg"/>
            <a:tailEnd type="triangle" w="lg" len="lg"/>
          </a:ln>
        </p:spPr>
      </p:cxnSp>
      <p:cxnSp>
        <p:nvCxnSpPr>
          <p:cNvPr id="137" name="Shape 137"/>
          <p:cNvCxnSpPr>
            <a:endCxn id="133" idx="2"/>
          </p:cNvCxnSpPr>
          <p:nvPr/>
        </p:nvCxnSpPr>
        <p:spPr>
          <a:xfrm>
            <a:off x="2639291" y="4835236"/>
            <a:ext cx="5874359" cy="514"/>
          </a:xfrm>
          <a:prstGeom prst="straightConnector1">
            <a:avLst/>
          </a:prstGeom>
          <a:noFill/>
          <a:ln w="19050" cap="flat" cmpd="sng">
            <a:solidFill>
              <a:srgbClr val="FF0000"/>
            </a:solidFill>
            <a:prstDash val="solid"/>
            <a:round/>
            <a:headEnd type="oval" w="lg" len="lg"/>
            <a:tailEnd type="triangle" w="lg" len="lg"/>
          </a:ln>
        </p:spPr>
      </p:cxn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2461</TotalTime>
  <Words>1125</Words>
  <Application>Microsoft Office PowerPoint</Application>
  <PresentationFormat>On-screen Show (16:9)</PresentationFormat>
  <Paragraphs>76</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Wingdings</vt:lpstr>
      <vt:lpstr>Roboto</vt:lpstr>
      <vt:lpstr>material</vt:lpstr>
      <vt:lpstr>Performing an Amendment and Sending Prior Notices in BTOTS</vt:lpstr>
      <vt:lpstr>Sending a Prior                               in BTOTS</vt:lpstr>
      <vt:lpstr>Steps to Sending an Electronic Prior Notice</vt:lpstr>
      <vt:lpstr>Service Amendment vs data change</vt:lpstr>
      <vt:lpstr>Easy as Pie!</vt:lpstr>
      <vt:lpstr>Performing an Amendment</vt:lpstr>
      <vt:lpstr>Adding a New Service</vt:lpstr>
      <vt:lpstr>Adding a New Service</vt:lpstr>
      <vt:lpstr>Changing a Service Provider</vt:lpstr>
      <vt:lpstr>Electronic Parent Signature </vt:lpstr>
      <vt:lpstr>PowerPoint Presentation</vt:lpstr>
      <vt:lpstr>Up to 3 needs to maximize state and Medicaid billing &amp; revenue</vt:lpstr>
      <vt:lpstr>Last Cancel Rule on initial visits</vt:lpstr>
      <vt:lpstr>Remember: any change you make to the BTOTS database can be tracked and altered if need requires. </vt:lpstr>
      <vt:lpstr>Easy as Pie!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Performing an Amendment and Sending Prior Notices in BTOTS</dc:title>
  <dc:creator>Layne Koyle</dc:creator>
  <cp:lastModifiedBy>Marla Nef</cp:lastModifiedBy>
  <cp:revision>23</cp:revision>
  <dcterms:modified xsi:type="dcterms:W3CDTF">2020-07-07T17:44:45Z</dcterms:modified>
</cp:coreProperties>
</file>