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7" r:id="rId4"/>
    <p:sldId id="259" r:id="rId5"/>
    <p:sldId id="258" r:id="rId6"/>
    <p:sldId id="260" r:id="rId7"/>
    <p:sldId id="262" r:id="rId8"/>
    <p:sldId id="264" r:id="rId9"/>
    <p:sldId id="265" r:id="rId10"/>
    <p:sldId id="266" r:id="rId11"/>
    <p:sldId id="273" r:id="rId12"/>
    <p:sldId id="274" r:id="rId13"/>
    <p:sldId id="267"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708744-97DE-4833-AAF1-3CE78E7B2C5A}" v="82" dt="2025-01-27T19:32:05.0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3" autoAdjust="0"/>
    <p:restoredTop sz="94660"/>
  </p:normalViewPr>
  <p:slideViewPr>
    <p:cSldViewPr snapToGrid="0">
      <p:cViewPr varScale="1">
        <p:scale>
          <a:sx n="72" d="100"/>
          <a:sy n="72" d="100"/>
        </p:scale>
        <p:origin x="21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18351226146_tp_box_2" providerId="OAuth2" clId="{6D70B305-071D-4AF8-8DE6-BA9BAFDE1BFA}"/>
    <pc:docChg chg="undo redo custSel modSld">
      <pc:chgData name="" userId="18351226146_tp_box_2" providerId="OAuth2" clId="{6D70B305-071D-4AF8-8DE6-BA9BAFDE1BFA}" dt="2024-12-16T18:27:19.668" v="76"/>
      <pc:docMkLst>
        <pc:docMk/>
      </pc:docMkLst>
      <pc:sldChg chg="modSp mod">
        <pc:chgData name="" userId="18351226146_tp_box_2" providerId="OAuth2" clId="{6D70B305-071D-4AF8-8DE6-BA9BAFDE1BFA}" dt="2024-12-16T18:27:19.668" v="76"/>
        <pc:sldMkLst>
          <pc:docMk/>
          <pc:sldMk cId="2871660600" sldId="267"/>
        </pc:sldMkLst>
        <pc:spChg chg="mod">
          <ac:chgData name="" userId="18351226146_tp_box_2" providerId="OAuth2" clId="{6D70B305-071D-4AF8-8DE6-BA9BAFDE1BFA}" dt="2024-12-16T18:27:19.668" v="76"/>
          <ac:spMkLst>
            <pc:docMk/>
            <pc:sldMk cId="2871660600" sldId="267"/>
            <ac:spMk id="3" creationId="{00000000-0000-0000-0000-000000000000}"/>
          </ac:spMkLst>
        </pc:spChg>
      </pc:sldChg>
      <pc:sldChg chg="modSp mod">
        <pc:chgData name="" userId="18351226146_tp_box_2" providerId="OAuth2" clId="{6D70B305-071D-4AF8-8DE6-BA9BAFDE1BFA}" dt="2024-12-16T18:26:14.066" v="52" actId="20577"/>
        <pc:sldMkLst>
          <pc:docMk/>
          <pc:sldMk cId="1561007022" sldId="273"/>
        </pc:sldMkLst>
        <pc:spChg chg="mod">
          <ac:chgData name="" userId="18351226146_tp_box_2" providerId="OAuth2" clId="{6D70B305-071D-4AF8-8DE6-BA9BAFDE1BFA}" dt="2024-12-16T18:26:14.066" v="52" actId="20577"/>
          <ac:spMkLst>
            <pc:docMk/>
            <pc:sldMk cId="1561007022" sldId="273"/>
            <ac:spMk id="3" creationId="{00000000-0000-0000-0000-000000000000}"/>
          </ac:spMkLst>
        </pc:spChg>
      </pc:sldChg>
      <pc:sldChg chg="delSp modSp mod">
        <pc:chgData name="" userId="18351226146_tp_box_2" providerId="OAuth2" clId="{6D70B305-071D-4AF8-8DE6-BA9BAFDE1BFA}" dt="2024-12-16T18:27:04.659" v="73"/>
        <pc:sldMkLst>
          <pc:docMk/>
          <pc:sldMk cId="4244044504" sldId="274"/>
        </pc:sldMkLst>
        <pc:spChg chg="mod">
          <ac:chgData name="" userId="18351226146_tp_box_2" providerId="OAuth2" clId="{6D70B305-071D-4AF8-8DE6-BA9BAFDE1BFA}" dt="2024-12-16T18:27:00.738" v="70" actId="1076"/>
          <ac:spMkLst>
            <pc:docMk/>
            <pc:sldMk cId="4244044504" sldId="274"/>
            <ac:spMk id="3" creationId="{00000000-0000-0000-0000-000000000000}"/>
          </ac:spMkLst>
        </pc:spChg>
        <pc:spChg chg="del mod">
          <ac:chgData name="" userId="18351226146_tp_box_2" providerId="OAuth2" clId="{6D70B305-071D-4AF8-8DE6-BA9BAFDE1BFA}" dt="2024-12-16T18:27:04.659" v="73"/>
          <ac:spMkLst>
            <pc:docMk/>
            <pc:sldMk cId="4244044504" sldId="274"/>
            <ac:spMk id="6" creationId="{9CFB19E2-411D-2FA2-8BBA-3A678501E082}"/>
          </ac:spMkLst>
        </pc:spChg>
      </pc:sldChg>
    </pc:docChg>
  </pc:docChgLst>
  <pc:docChgLst>
    <pc:chgData name="Hannah Nelson" userId="Sc11FGfay5M102TuQ2G+Yc8XgNzqPpWW5ZZvTWouaYw=" providerId="None" clId="Web-{D5708744-97DE-4833-AAF1-3CE78E7B2C5A}"/>
    <pc:docChg chg="modSld">
      <pc:chgData name="Hannah Nelson" userId="Sc11FGfay5M102TuQ2G+Yc8XgNzqPpWW5ZZvTWouaYw=" providerId="None" clId="Web-{D5708744-97DE-4833-AAF1-3CE78E7B2C5A}" dt="2025-01-27T19:32:04.228" v="59" actId="20577"/>
      <pc:docMkLst>
        <pc:docMk/>
      </pc:docMkLst>
      <pc:sldChg chg="modSp">
        <pc:chgData name="Hannah Nelson" userId="Sc11FGfay5M102TuQ2G+Yc8XgNzqPpWW5ZZvTWouaYw=" providerId="None" clId="Web-{D5708744-97DE-4833-AAF1-3CE78E7B2C5A}" dt="2025-01-27T19:30:09.837" v="29" actId="20577"/>
        <pc:sldMkLst>
          <pc:docMk/>
          <pc:sldMk cId="2871660600" sldId="267"/>
        </pc:sldMkLst>
        <pc:spChg chg="mod">
          <ac:chgData name="Hannah Nelson" userId="Sc11FGfay5M102TuQ2G+Yc8XgNzqPpWW5ZZvTWouaYw=" providerId="None" clId="Web-{D5708744-97DE-4833-AAF1-3CE78E7B2C5A}" dt="2025-01-27T19:30:09.837" v="29" actId="20577"/>
          <ac:spMkLst>
            <pc:docMk/>
            <pc:sldMk cId="2871660600" sldId="267"/>
            <ac:spMk id="3" creationId="{00000000-0000-0000-0000-000000000000}"/>
          </ac:spMkLst>
        </pc:spChg>
      </pc:sldChg>
      <pc:sldChg chg="modSp">
        <pc:chgData name="Hannah Nelson" userId="Sc11FGfay5M102TuQ2G+Yc8XgNzqPpWW5ZZvTWouaYw=" providerId="None" clId="Web-{D5708744-97DE-4833-AAF1-3CE78E7B2C5A}" dt="2025-01-27T19:29:25.211" v="14" actId="20577"/>
        <pc:sldMkLst>
          <pc:docMk/>
          <pc:sldMk cId="1561007022" sldId="273"/>
        </pc:sldMkLst>
        <pc:spChg chg="mod">
          <ac:chgData name="Hannah Nelson" userId="Sc11FGfay5M102TuQ2G+Yc8XgNzqPpWW5ZZvTWouaYw=" providerId="None" clId="Web-{D5708744-97DE-4833-AAF1-3CE78E7B2C5A}" dt="2025-01-27T19:29:25.211" v="14" actId="20577"/>
          <ac:spMkLst>
            <pc:docMk/>
            <pc:sldMk cId="1561007022" sldId="273"/>
            <ac:spMk id="3" creationId="{00000000-0000-0000-0000-000000000000}"/>
          </ac:spMkLst>
        </pc:spChg>
      </pc:sldChg>
      <pc:sldChg chg="addSp modSp">
        <pc:chgData name="Hannah Nelson" userId="Sc11FGfay5M102TuQ2G+Yc8XgNzqPpWW5ZZvTWouaYw=" providerId="None" clId="Web-{D5708744-97DE-4833-AAF1-3CE78E7B2C5A}" dt="2025-01-27T19:32:04.228" v="59" actId="20577"/>
        <pc:sldMkLst>
          <pc:docMk/>
          <pc:sldMk cId="4244044504" sldId="274"/>
        </pc:sldMkLst>
        <pc:spChg chg="mod">
          <ac:chgData name="Hannah Nelson" userId="Sc11FGfay5M102TuQ2G+Yc8XgNzqPpWW5ZZvTWouaYw=" providerId="None" clId="Web-{D5708744-97DE-4833-AAF1-3CE78E7B2C5A}" dt="2025-01-27T19:29:36.805" v="19" actId="1076"/>
          <ac:spMkLst>
            <pc:docMk/>
            <pc:sldMk cId="4244044504" sldId="274"/>
            <ac:spMk id="3" creationId="{00000000-0000-0000-0000-000000000000}"/>
          </ac:spMkLst>
        </pc:spChg>
        <pc:spChg chg="add mod">
          <ac:chgData name="Hannah Nelson" userId="Sc11FGfay5M102TuQ2G+Yc8XgNzqPpWW5ZZvTWouaYw=" providerId="None" clId="Web-{D5708744-97DE-4833-AAF1-3CE78E7B2C5A}" dt="2025-01-27T19:32:04.228" v="59" actId="20577"/>
          <ac:spMkLst>
            <pc:docMk/>
            <pc:sldMk cId="4244044504" sldId="274"/>
            <ac:spMk id="4" creationId="{70EECF67-6B69-2C58-F978-24D8B029C984}"/>
          </ac:spMkLst>
        </pc:spChg>
      </pc:sldChg>
    </pc:docChg>
  </pc:docChgLst>
  <pc:docChgLst>
    <pc:chgData userId="18351226146_tp_box_2" providerId="OAuth2" clId="{67818DD1-67F8-4997-B36B-E5A3DE1A4222}"/>
    <pc:docChg chg="undo custSel modSld">
      <pc:chgData name="" userId="18351226146_tp_box_2" providerId="OAuth2" clId="{67818DD1-67F8-4997-B36B-E5A3DE1A4222}" dt="2024-10-28T18:40:12.474" v="135" actId="20577"/>
      <pc:docMkLst>
        <pc:docMk/>
      </pc:docMkLst>
      <pc:sldChg chg="delSp modSp mod">
        <pc:chgData name="" userId="18351226146_tp_box_2" providerId="OAuth2" clId="{67818DD1-67F8-4997-B36B-E5A3DE1A4222}" dt="2024-10-28T18:37:40.674" v="62" actId="1076"/>
        <pc:sldMkLst>
          <pc:docMk/>
          <pc:sldMk cId="2871660600" sldId="267"/>
        </pc:sldMkLst>
        <pc:spChg chg="mod">
          <ac:chgData name="" userId="18351226146_tp_box_2" providerId="OAuth2" clId="{67818DD1-67F8-4997-B36B-E5A3DE1A4222}" dt="2024-10-28T18:37:40.674" v="62" actId="1076"/>
          <ac:spMkLst>
            <pc:docMk/>
            <pc:sldMk cId="2871660600" sldId="267"/>
            <ac:spMk id="3" creationId="{00000000-0000-0000-0000-000000000000}"/>
          </ac:spMkLst>
        </pc:spChg>
        <pc:spChg chg="del mod">
          <ac:chgData name="" userId="18351226146_tp_box_2" providerId="OAuth2" clId="{67818DD1-67F8-4997-B36B-E5A3DE1A4222}" dt="2024-10-28T18:37:36.245" v="61"/>
          <ac:spMkLst>
            <pc:docMk/>
            <pc:sldMk cId="2871660600" sldId="267"/>
            <ac:spMk id="6" creationId="{BE1A8824-4DB1-4FA3-9DD6-A1AC16D9DD10}"/>
          </ac:spMkLst>
        </pc:spChg>
      </pc:sldChg>
      <pc:sldChg chg="modSp mod">
        <pc:chgData name="" userId="18351226146_tp_box_2" providerId="OAuth2" clId="{67818DD1-67F8-4997-B36B-E5A3DE1A4222}" dt="2024-10-28T18:40:12.474" v="135" actId="20577"/>
        <pc:sldMkLst>
          <pc:docMk/>
          <pc:sldMk cId="1561007022" sldId="273"/>
        </pc:sldMkLst>
        <pc:spChg chg="mod">
          <ac:chgData name="" userId="18351226146_tp_box_2" providerId="OAuth2" clId="{67818DD1-67F8-4997-B36B-E5A3DE1A4222}" dt="2024-10-28T18:40:12.474" v="135" actId="20577"/>
          <ac:spMkLst>
            <pc:docMk/>
            <pc:sldMk cId="1561007022" sldId="273"/>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411B50-EDE1-4737-8E06-0FFD9495AACF}"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323E5-4D12-498E-87B4-D4B0DE3C7193}" type="slidenum">
              <a:rPr lang="en-US" smtClean="0"/>
              <a:t>‹#›</a:t>
            </a:fld>
            <a:endParaRPr lang="en-US"/>
          </a:p>
        </p:txBody>
      </p:sp>
    </p:spTree>
    <p:extLst>
      <p:ext uri="{BB962C8B-B14F-4D97-AF65-F5344CB8AC3E}">
        <p14:creationId xmlns:p14="http://schemas.microsoft.com/office/powerpoint/2010/main" val="597496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411B50-EDE1-4737-8E06-0FFD9495AACF}"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323E5-4D12-498E-87B4-D4B0DE3C7193}" type="slidenum">
              <a:rPr lang="en-US" smtClean="0"/>
              <a:t>‹#›</a:t>
            </a:fld>
            <a:endParaRPr lang="en-US"/>
          </a:p>
        </p:txBody>
      </p:sp>
    </p:spTree>
    <p:extLst>
      <p:ext uri="{BB962C8B-B14F-4D97-AF65-F5344CB8AC3E}">
        <p14:creationId xmlns:p14="http://schemas.microsoft.com/office/powerpoint/2010/main" val="3510393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411B50-EDE1-4737-8E06-0FFD9495AACF}"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323E5-4D12-498E-87B4-D4B0DE3C719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17338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411B50-EDE1-4737-8E06-0FFD9495AACF}"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323E5-4D12-498E-87B4-D4B0DE3C7193}" type="slidenum">
              <a:rPr lang="en-US" smtClean="0"/>
              <a:t>‹#›</a:t>
            </a:fld>
            <a:endParaRPr lang="en-US"/>
          </a:p>
        </p:txBody>
      </p:sp>
    </p:spTree>
    <p:extLst>
      <p:ext uri="{BB962C8B-B14F-4D97-AF65-F5344CB8AC3E}">
        <p14:creationId xmlns:p14="http://schemas.microsoft.com/office/powerpoint/2010/main" val="1927198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411B50-EDE1-4737-8E06-0FFD9495AACF}"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323E5-4D12-498E-87B4-D4B0DE3C719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97244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411B50-EDE1-4737-8E06-0FFD9495AACF}"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323E5-4D12-498E-87B4-D4B0DE3C7193}" type="slidenum">
              <a:rPr lang="en-US" smtClean="0"/>
              <a:t>‹#›</a:t>
            </a:fld>
            <a:endParaRPr lang="en-US"/>
          </a:p>
        </p:txBody>
      </p:sp>
    </p:spTree>
    <p:extLst>
      <p:ext uri="{BB962C8B-B14F-4D97-AF65-F5344CB8AC3E}">
        <p14:creationId xmlns:p14="http://schemas.microsoft.com/office/powerpoint/2010/main" val="3998399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411B50-EDE1-4737-8E06-0FFD9495AACF}"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323E5-4D12-498E-87B4-D4B0DE3C7193}" type="slidenum">
              <a:rPr lang="en-US" smtClean="0"/>
              <a:t>‹#›</a:t>
            </a:fld>
            <a:endParaRPr lang="en-US"/>
          </a:p>
        </p:txBody>
      </p:sp>
    </p:spTree>
    <p:extLst>
      <p:ext uri="{BB962C8B-B14F-4D97-AF65-F5344CB8AC3E}">
        <p14:creationId xmlns:p14="http://schemas.microsoft.com/office/powerpoint/2010/main" val="1609972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411B50-EDE1-4737-8E06-0FFD9495AACF}"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323E5-4D12-498E-87B4-D4B0DE3C7193}" type="slidenum">
              <a:rPr lang="en-US" smtClean="0"/>
              <a:t>‹#›</a:t>
            </a:fld>
            <a:endParaRPr lang="en-US"/>
          </a:p>
        </p:txBody>
      </p:sp>
    </p:spTree>
    <p:extLst>
      <p:ext uri="{BB962C8B-B14F-4D97-AF65-F5344CB8AC3E}">
        <p14:creationId xmlns:p14="http://schemas.microsoft.com/office/powerpoint/2010/main" val="2295839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411B50-EDE1-4737-8E06-0FFD9495AACF}"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323E5-4D12-498E-87B4-D4B0DE3C7193}" type="slidenum">
              <a:rPr lang="en-US" smtClean="0"/>
              <a:t>‹#›</a:t>
            </a:fld>
            <a:endParaRPr lang="en-US"/>
          </a:p>
        </p:txBody>
      </p:sp>
    </p:spTree>
    <p:extLst>
      <p:ext uri="{BB962C8B-B14F-4D97-AF65-F5344CB8AC3E}">
        <p14:creationId xmlns:p14="http://schemas.microsoft.com/office/powerpoint/2010/main" val="2151064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411B50-EDE1-4737-8E06-0FFD9495AACF}"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323E5-4D12-498E-87B4-D4B0DE3C7193}" type="slidenum">
              <a:rPr lang="en-US" smtClean="0"/>
              <a:t>‹#›</a:t>
            </a:fld>
            <a:endParaRPr lang="en-US"/>
          </a:p>
        </p:txBody>
      </p:sp>
    </p:spTree>
    <p:extLst>
      <p:ext uri="{BB962C8B-B14F-4D97-AF65-F5344CB8AC3E}">
        <p14:creationId xmlns:p14="http://schemas.microsoft.com/office/powerpoint/2010/main" val="1975036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411B50-EDE1-4737-8E06-0FFD9495AACF}" type="datetimeFigureOut">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323E5-4D12-498E-87B4-D4B0DE3C7193}" type="slidenum">
              <a:rPr lang="en-US" smtClean="0"/>
              <a:t>‹#›</a:t>
            </a:fld>
            <a:endParaRPr lang="en-US"/>
          </a:p>
        </p:txBody>
      </p:sp>
    </p:spTree>
    <p:extLst>
      <p:ext uri="{BB962C8B-B14F-4D97-AF65-F5344CB8AC3E}">
        <p14:creationId xmlns:p14="http://schemas.microsoft.com/office/powerpoint/2010/main" val="2164863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411B50-EDE1-4737-8E06-0FFD9495AACF}" type="datetimeFigureOut">
              <a:rPr lang="en-US" smtClean="0"/>
              <a:t>1/27/2025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A323E5-4D12-498E-87B4-D4B0DE3C7193}" type="slidenum">
              <a:rPr lang="en-US" smtClean="0"/>
              <a:t>‹#›</a:t>
            </a:fld>
            <a:endParaRPr lang="en-US"/>
          </a:p>
        </p:txBody>
      </p:sp>
    </p:spTree>
    <p:extLst>
      <p:ext uri="{BB962C8B-B14F-4D97-AF65-F5344CB8AC3E}">
        <p14:creationId xmlns:p14="http://schemas.microsoft.com/office/powerpoint/2010/main" val="1603313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411B50-EDE1-4737-8E06-0FFD9495AACF}" type="datetimeFigureOut">
              <a:rPr lang="en-US" smtClean="0"/>
              <a:t>1/27/2025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A323E5-4D12-498E-87B4-D4B0DE3C7193}" type="slidenum">
              <a:rPr lang="en-US" smtClean="0"/>
              <a:t>‹#›</a:t>
            </a:fld>
            <a:endParaRPr lang="en-US"/>
          </a:p>
        </p:txBody>
      </p:sp>
    </p:spTree>
    <p:extLst>
      <p:ext uri="{BB962C8B-B14F-4D97-AF65-F5344CB8AC3E}">
        <p14:creationId xmlns:p14="http://schemas.microsoft.com/office/powerpoint/2010/main" val="4107799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411B50-EDE1-4737-8E06-0FFD9495AACF}" type="datetimeFigureOut">
              <a:rPr lang="en-US" smtClean="0"/>
              <a:t>1/27/2025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A323E5-4D12-498E-87B4-D4B0DE3C7193}" type="slidenum">
              <a:rPr lang="en-US" smtClean="0"/>
              <a:t>‹#›</a:t>
            </a:fld>
            <a:endParaRPr lang="en-US"/>
          </a:p>
        </p:txBody>
      </p:sp>
    </p:spTree>
    <p:extLst>
      <p:ext uri="{BB962C8B-B14F-4D97-AF65-F5344CB8AC3E}">
        <p14:creationId xmlns:p14="http://schemas.microsoft.com/office/powerpoint/2010/main" val="1399879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411B50-EDE1-4737-8E06-0FFD9495AACF}" type="datetimeFigureOut">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323E5-4D12-498E-87B4-D4B0DE3C7193}" type="slidenum">
              <a:rPr lang="en-US" smtClean="0"/>
              <a:t>‹#›</a:t>
            </a:fld>
            <a:endParaRPr lang="en-US"/>
          </a:p>
        </p:txBody>
      </p:sp>
    </p:spTree>
    <p:extLst>
      <p:ext uri="{BB962C8B-B14F-4D97-AF65-F5344CB8AC3E}">
        <p14:creationId xmlns:p14="http://schemas.microsoft.com/office/powerpoint/2010/main" val="869387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B411B50-EDE1-4737-8E06-0FFD9495AACF}" type="datetimeFigureOut">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323E5-4D12-498E-87B4-D4B0DE3C7193}" type="slidenum">
              <a:rPr lang="en-US" smtClean="0"/>
              <a:t>‹#›</a:t>
            </a:fld>
            <a:endParaRPr lang="en-US"/>
          </a:p>
        </p:txBody>
      </p:sp>
    </p:spTree>
    <p:extLst>
      <p:ext uri="{BB962C8B-B14F-4D97-AF65-F5344CB8AC3E}">
        <p14:creationId xmlns:p14="http://schemas.microsoft.com/office/powerpoint/2010/main" val="2639490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411B50-EDE1-4737-8E06-0FFD9495AACF}" type="datetimeFigureOut">
              <a:rPr lang="en-US" smtClean="0"/>
              <a:t>1/27/2025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1A323E5-4D12-498E-87B4-D4B0DE3C7193}" type="slidenum">
              <a:rPr lang="en-US" smtClean="0"/>
              <a:t>‹#›</a:t>
            </a:fld>
            <a:endParaRPr lang="en-US"/>
          </a:p>
        </p:txBody>
      </p:sp>
    </p:spTree>
    <p:extLst>
      <p:ext uri="{BB962C8B-B14F-4D97-AF65-F5344CB8AC3E}">
        <p14:creationId xmlns:p14="http://schemas.microsoft.com/office/powerpoint/2010/main" val="1342803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usu.box.com/s/3b56wceg2ykbru157fqlbhjgowcjinid"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hyperlink" Target="mailto:f.saganey@usu.ed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373487"/>
            <a:ext cx="7766936" cy="2788706"/>
          </a:xfrm>
        </p:spPr>
        <p:txBody>
          <a:bodyPr/>
          <a:lstStyle/>
          <a:p>
            <a:r>
              <a:rPr lang="en-US" dirty="0">
                <a:latin typeface="Verdana"/>
                <a:ea typeface="Verdana"/>
              </a:rPr>
              <a:t>ECHO: Unpacking the Pyramid Model – Early Intervention</a:t>
            </a:r>
            <a:endParaRPr lang="en-US" dirty="0"/>
          </a:p>
        </p:txBody>
      </p:sp>
      <p:sp>
        <p:nvSpPr>
          <p:cNvPr id="3" name="Subtitle 2"/>
          <p:cNvSpPr>
            <a:spLocks noGrp="1"/>
          </p:cNvSpPr>
          <p:nvPr>
            <p:ph type="subTitle" idx="1"/>
          </p:nvPr>
        </p:nvSpPr>
        <p:spPr>
          <a:xfrm>
            <a:off x="1507067" y="3162193"/>
            <a:ext cx="7766936" cy="2015116"/>
          </a:xfrm>
        </p:spPr>
        <p:txBody>
          <a:bodyPr>
            <a:normAutofit fontScale="70000" lnSpcReduction="20000"/>
          </a:bodyPr>
          <a:lstStyle/>
          <a:p>
            <a:r>
              <a:rPr lang="en-US" sz="3600" dirty="0"/>
              <a:t>Real Situations! Real Solutions!</a:t>
            </a:r>
          </a:p>
          <a:p>
            <a:r>
              <a:rPr lang="en-US" sz="3600" dirty="0"/>
              <a:t>Community of Practice</a:t>
            </a:r>
          </a:p>
          <a:p>
            <a:pPr algn="l"/>
            <a:r>
              <a:rPr lang="en-US" sz="3600" dirty="0">
                <a:solidFill>
                  <a:schemeClr val="accent1"/>
                </a:solidFill>
                <a:cs typeface="Calibri"/>
              </a:rPr>
              <a:t>The session will start soon.</a:t>
            </a:r>
          </a:p>
          <a:p>
            <a:pPr algn="l"/>
            <a:r>
              <a:rPr lang="en-US" sz="3600" dirty="0">
                <a:solidFill>
                  <a:schemeClr val="accent1"/>
                </a:solidFill>
                <a:cs typeface="Calibri"/>
              </a:rPr>
              <a:t>Please enter your name and organization in the chat.</a:t>
            </a:r>
          </a:p>
          <a:p>
            <a:endParaRPr lang="en-US" sz="36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4003" y="5615188"/>
            <a:ext cx="1350884" cy="1100631"/>
          </a:xfrm>
          <a:prstGeom prst="rect">
            <a:avLst/>
          </a:prstGeom>
        </p:spPr>
      </p:pic>
      <p:pic>
        <p:nvPicPr>
          <p:cNvPr id="10" name="Picture 9" descr="cid:image008.png@01D79DBF.5FAC9820"/>
          <p:cNvPicPr/>
          <p:nvPr/>
        </p:nvPicPr>
        <p:blipFill>
          <a:blip r:embed="rId3">
            <a:extLst>
              <a:ext uri="{28A0092B-C50C-407E-A947-70E740481C1C}">
                <a14:useLocalDpi xmlns:a14="http://schemas.microsoft.com/office/drawing/2010/main" val="0"/>
              </a:ext>
            </a:extLst>
          </a:blip>
          <a:srcRect/>
          <a:stretch>
            <a:fillRect/>
          </a:stretch>
        </p:blipFill>
        <p:spPr bwMode="auto">
          <a:xfrm>
            <a:off x="464168" y="6079609"/>
            <a:ext cx="4124325" cy="447675"/>
          </a:xfrm>
          <a:prstGeom prst="rect">
            <a:avLst/>
          </a:prstGeom>
          <a:noFill/>
          <a:ln>
            <a:noFill/>
          </a:ln>
        </p:spPr>
      </p:pic>
      <p:grpSp>
        <p:nvGrpSpPr>
          <p:cNvPr id="12" name="Group 11">
            <a:extLst>
              <a:ext uri="{FF2B5EF4-FFF2-40B4-BE49-F238E27FC236}">
                <a16:creationId xmlns:a16="http://schemas.microsoft.com/office/drawing/2014/main" id="{2A458DD2-52B1-C2C4-4FB8-3B3DA60736B3}"/>
              </a:ext>
            </a:extLst>
          </p:cNvPr>
          <p:cNvGrpSpPr/>
          <p:nvPr/>
        </p:nvGrpSpPr>
        <p:grpSpPr>
          <a:xfrm>
            <a:off x="5188959" y="5836228"/>
            <a:ext cx="1422255" cy="877096"/>
            <a:chOff x="5188959" y="5836228"/>
            <a:chExt cx="1422255" cy="877096"/>
          </a:xfrm>
        </p:grpSpPr>
        <p:pic>
          <p:nvPicPr>
            <p:cNvPr id="11" name="Picture 10">
              <a:extLst>
                <a:ext uri="{FF2B5EF4-FFF2-40B4-BE49-F238E27FC236}">
                  <a16:creationId xmlns:a16="http://schemas.microsoft.com/office/drawing/2014/main" id="{92DB6C31-074D-4CB7-8567-6D4567DCFA3C}"/>
                </a:ext>
              </a:extLst>
            </p:cNvPr>
            <p:cNvPicPr>
              <a:picLocks noChangeAspect="1"/>
            </p:cNvPicPr>
            <p:nvPr/>
          </p:nvPicPr>
          <p:blipFill>
            <a:blip r:embed="rId4"/>
            <a:stretch>
              <a:fillRect/>
            </a:stretch>
          </p:blipFill>
          <p:spPr>
            <a:xfrm>
              <a:off x="5223149" y="6026781"/>
              <a:ext cx="1294873" cy="686543"/>
            </a:xfrm>
            <a:prstGeom prst="rect">
              <a:avLst/>
            </a:prstGeom>
          </p:spPr>
        </p:pic>
        <p:sp>
          <p:nvSpPr>
            <p:cNvPr id="4" name="TextBox 3">
              <a:extLst>
                <a:ext uri="{FF2B5EF4-FFF2-40B4-BE49-F238E27FC236}">
                  <a16:creationId xmlns:a16="http://schemas.microsoft.com/office/drawing/2014/main" id="{98100911-264A-923F-4E66-927A0B6181F0}"/>
                </a:ext>
              </a:extLst>
            </p:cNvPr>
            <p:cNvSpPr txBox="1"/>
            <p:nvPr/>
          </p:nvSpPr>
          <p:spPr>
            <a:xfrm>
              <a:off x="5188959" y="5836228"/>
              <a:ext cx="142225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In collaboration with</a:t>
              </a:r>
            </a:p>
          </p:txBody>
        </p:sp>
      </p:grpSp>
      <p:grpSp>
        <p:nvGrpSpPr>
          <p:cNvPr id="7" name="Group 6">
            <a:extLst>
              <a:ext uri="{FF2B5EF4-FFF2-40B4-BE49-F238E27FC236}">
                <a16:creationId xmlns:a16="http://schemas.microsoft.com/office/drawing/2014/main" id="{75ACAE68-F9C5-3F60-2171-1F6C6BE87E31}"/>
              </a:ext>
            </a:extLst>
          </p:cNvPr>
          <p:cNvGrpSpPr/>
          <p:nvPr/>
        </p:nvGrpSpPr>
        <p:grpSpPr>
          <a:xfrm>
            <a:off x="7154574" y="5661962"/>
            <a:ext cx="1310687" cy="1056409"/>
            <a:chOff x="7154574" y="5661962"/>
            <a:chExt cx="1310687" cy="1056409"/>
          </a:xfrm>
        </p:grpSpPr>
        <p:sp>
          <p:nvSpPr>
            <p:cNvPr id="6" name="Rectangle 5">
              <a:extLst>
                <a:ext uri="{FF2B5EF4-FFF2-40B4-BE49-F238E27FC236}">
                  <a16:creationId xmlns:a16="http://schemas.microsoft.com/office/drawing/2014/main" id="{34716671-536B-8B7F-5FA6-5AAE8CC64605}"/>
                </a:ext>
              </a:extLst>
            </p:cNvPr>
            <p:cNvSpPr/>
            <p:nvPr/>
          </p:nvSpPr>
          <p:spPr>
            <a:xfrm>
              <a:off x="7154574" y="5661962"/>
              <a:ext cx="1298863" cy="10564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olorful pyramid with text&#10;&#10;Description automatically generated">
              <a:extLst>
                <a:ext uri="{FF2B5EF4-FFF2-40B4-BE49-F238E27FC236}">
                  <a16:creationId xmlns:a16="http://schemas.microsoft.com/office/drawing/2014/main" id="{28629E47-6A48-280A-6FC3-BA12D1440297}"/>
                </a:ext>
              </a:extLst>
            </p:cNvPr>
            <p:cNvPicPr>
              <a:picLocks noChangeAspect="1"/>
            </p:cNvPicPr>
            <p:nvPr/>
          </p:nvPicPr>
          <p:blipFill>
            <a:blip r:embed="rId5"/>
            <a:stretch>
              <a:fillRect/>
            </a:stretch>
          </p:blipFill>
          <p:spPr>
            <a:xfrm>
              <a:off x="7155740" y="5701145"/>
              <a:ext cx="1309521" cy="1006186"/>
            </a:xfrm>
            <a:prstGeom prst="rect">
              <a:avLst/>
            </a:prstGeom>
          </p:spPr>
        </p:pic>
      </p:grpSp>
    </p:spTree>
    <p:extLst>
      <p:ext uri="{BB962C8B-B14F-4D97-AF65-F5344CB8AC3E}">
        <p14:creationId xmlns:p14="http://schemas.microsoft.com/office/powerpoint/2010/main" val="2270824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4490" y="167564"/>
            <a:ext cx="8319513" cy="1450630"/>
          </a:xfrm>
        </p:spPr>
        <p:txBody>
          <a:bodyPr/>
          <a:lstStyle/>
          <a:p>
            <a:pPr algn="ctr"/>
            <a:r>
              <a:rPr lang="en-US" sz="4800" dirty="0"/>
              <a:t>Real Situations! </a:t>
            </a:r>
            <a:br>
              <a:rPr lang="en-US" sz="4800" dirty="0"/>
            </a:br>
            <a:r>
              <a:rPr lang="en-US" sz="4800" dirty="0"/>
              <a:t>Real Solutions!	 Presentations</a:t>
            </a:r>
          </a:p>
        </p:txBody>
      </p:sp>
      <p:sp>
        <p:nvSpPr>
          <p:cNvPr id="3" name="Subtitle 2"/>
          <p:cNvSpPr>
            <a:spLocks noGrp="1"/>
          </p:cNvSpPr>
          <p:nvPr>
            <p:ph type="subTitle" idx="1"/>
          </p:nvPr>
        </p:nvSpPr>
        <p:spPr>
          <a:xfrm>
            <a:off x="954490" y="1905516"/>
            <a:ext cx="8769059" cy="3948339"/>
          </a:xfrm>
        </p:spPr>
        <p:txBody>
          <a:bodyPr>
            <a:normAutofit fontScale="55000" lnSpcReduction="20000"/>
          </a:bodyPr>
          <a:lstStyle/>
          <a:p>
            <a:pPr marL="285750" indent="-285750" algn="l">
              <a:buFont typeface="Arial" panose="020B0604020202020204" pitchFamily="34" charset="0"/>
              <a:buChar char="•"/>
            </a:pPr>
            <a:r>
              <a:rPr lang="en-US" sz="3500" dirty="0"/>
              <a:t>Is your program struggling with staff-buy in or ideas for finding time for staff to complete training?</a:t>
            </a:r>
          </a:p>
          <a:p>
            <a:pPr marL="285750" indent="-285750" algn="l">
              <a:buFont typeface="Arial" panose="020B0604020202020204" pitchFamily="34" charset="0"/>
              <a:buChar char="•"/>
            </a:pPr>
            <a:r>
              <a:rPr lang="en-US" sz="3500" dirty="0"/>
              <a:t>Are you a teacher who wants ideas for Hot Spots in your classroom?</a:t>
            </a:r>
          </a:p>
          <a:p>
            <a:pPr marL="285750" indent="-285750" algn="l">
              <a:buFont typeface="Arial" panose="020B0604020202020204" pitchFamily="34" charset="0"/>
              <a:buChar char="•"/>
            </a:pPr>
            <a:r>
              <a:rPr lang="en-US" sz="3500" dirty="0"/>
              <a:t>Do you need strategies for a challenging behaviors?</a:t>
            </a:r>
          </a:p>
          <a:p>
            <a:pPr algn="l"/>
            <a:endParaRPr lang="en-US" sz="3500" b="1" dirty="0"/>
          </a:p>
          <a:p>
            <a:pPr algn="l"/>
            <a:r>
              <a:rPr lang="en-US" sz="3500" b="1" dirty="0"/>
              <a:t>Consider presenting a </a:t>
            </a:r>
            <a:r>
              <a:rPr lang="en-US" sz="3500" b="1" dirty="0">
                <a:solidFill>
                  <a:srgbClr val="92D050"/>
                </a:solidFill>
              </a:rPr>
              <a:t>Real Situations! Real Solutions!</a:t>
            </a:r>
            <a:r>
              <a:rPr lang="en-US" sz="3500" b="1" dirty="0"/>
              <a:t> presentation for discussion and brainstorming to provide solutions to your program's everyday problems!!</a:t>
            </a:r>
            <a:endParaRPr lang="en-US" sz="3500" dirty="0"/>
          </a:p>
          <a:p>
            <a:pPr marL="285750" indent="-285750" algn="l">
              <a:buFont typeface="Arial" panose="020B0604020202020204" pitchFamily="34" charset="0"/>
              <a:buChar char="•"/>
            </a:pPr>
            <a:endParaRPr lang="en-US" sz="3500" dirty="0"/>
          </a:p>
          <a:p>
            <a:pPr algn="l"/>
            <a:r>
              <a:rPr lang="en-US" sz="3500" b="1" dirty="0"/>
              <a:t>Click on link </a:t>
            </a:r>
            <a:r>
              <a:rPr lang="en-US" sz="3500" b="1" dirty="0">
                <a:hlinkClick r:id="rId2"/>
              </a:rPr>
              <a:t>Real Situation! Real Solutions! Presentation Template</a:t>
            </a:r>
            <a:endParaRPr lang="en-US" sz="3500" dirty="0"/>
          </a:p>
          <a:p>
            <a:pPr algn="l">
              <a:spcBef>
                <a:spcPts val="1800"/>
              </a:spcBef>
            </a:pPr>
            <a:r>
              <a:rPr lang="en-US" sz="3500" dirty="0">
                <a:ea typeface="+mn-lt"/>
                <a:cs typeface="+mn-lt"/>
              </a:rPr>
              <a:t>Save template, when completed email to sue.olsen@usu.edu </a:t>
            </a:r>
          </a:p>
          <a:p>
            <a:pPr marL="571500" indent="-571500" algn="l">
              <a:buFont typeface="Arial" panose="020B0604020202020204" pitchFamily="34" charset="0"/>
              <a:buChar char="•"/>
            </a:pPr>
            <a:endParaRPr lang="en-US" sz="3600" dirty="0"/>
          </a:p>
        </p:txBody>
      </p:sp>
      <p:pic>
        <p:nvPicPr>
          <p:cNvPr id="5" name="Picture 4">
            <a:extLst>
              <a:ext uri="{FF2B5EF4-FFF2-40B4-BE49-F238E27FC236}">
                <a16:creationId xmlns:a16="http://schemas.microsoft.com/office/drawing/2014/main" id="{4ECEAAA8-188F-E82E-89B1-34E9593E2D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4003" y="5615188"/>
            <a:ext cx="1350884" cy="1100631"/>
          </a:xfrm>
          <a:prstGeom prst="rect">
            <a:avLst/>
          </a:prstGeom>
        </p:spPr>
      </p:pic>
      <p:pic>
        <p:nvPicPr>
          <p:cNvPr id="7" name="Picture 6" descr="cid:image008.png@01D79DBF.5FAC9820">
            <a:extLst>
              <a:ext uri="{FF2B5EF4-FFF2-40B4-BE49-F238E27FC236}">
                <a16:creationId xmlns:a16="http://schemas.microsoft.com/office/drawing/2014/main" id="{AA23B85A-D638-EA4F-D189-1DC0F7EBF70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64168" y="6079609"/>
            <a:ext cx="4124325" cy="447675"/>
          </a:xfrm>
          <a:prstGeom prst="rect">
            <a:avLst/>
          </a:prstGeom>
          <a:noFill/>
          <a:ln>
            <a:noFill/>
          </a:ln>
        </p:spPr>
      </p:pic>
      <p:grpSp>
        <p:nvGrpSpPr>
          <p:cNvPr id="15" name="Group 14">
            <a:extLst>
              <a:ext uri="{FF2B5EF4-FFF2-40B4-BE49-F238E27FC236}">
                <a16:creationId xmlns:a16="http://schemas.microsoft.com/office/drawing/2014/main" id="{A39E4CD4-8F53-F56F-4B4C-EAE3DCCD6945}"/>
              </a:ext>
            </a:extLst>
          </p:cNvPr>
          <p:cNvGrpSpPr/>
          <p:nvPr/>
        </p:nvGrpSpPr>
        <p:grpSpPr>
          <a:xfrm>
            <a:off x="5188959" y="5836228"/>
            <a:ext cx="1422255" cy="877096"/>
            <a:chOff x="5188959" y="5836228"/>
            <a:chExt cx="1422255" cy="877096"/>
          </a:xfrm>
        </p:grpSpPr>
        <p:pic>
          <p:nvPicPr>
            <p:cNvPr id="13" name="Picture 12">
              <a:extLst>
                <a:ext uri="{FF2B5EF4-FFF2-40B4-BE49-F238E27FC236}">
                  <a16:creationId xmlns:a16="http://schemas.microsoft.com/office/drawing/2014/main" id="{75680E33-2347-BDD2-D511-77730F623287}"/>
                </a:ext>
              </a:extLst>
            </p:cNvPr>
            <p:cNvPicPr>
              <a:picLocks noChangeAspect="1"/>
            </p:cNvPicPr>
            <p:nvPr/>
          </p:nvPicPr>
          <p:blipFill>
            <a:blip r:embed="rId5"/>
            <a:stretch>
              <a:fillRect/>
            </a:stretch>
          </p:blipFill>
          <p:spPr>
            <a:xfrm>
              <a:off x="5223149" y="6026781"/>
              <a:ext cx="1294873" cy="686543"/>
            </a:xfrm>
            <a:prstGeom prst="rect">
              <a:avLst/>
            </a:prstGeom>
          </p:spPr>
        </p:pic>
        <p:sp>
          <p:nvSpPr>
            <p:cNvPr id="14" name="TextBox 13">
              <a:extLst>
                <a:ext uri="{FF2B5EF4-FFF2-40B4-BE49-F238E27FC236}">
                  <a16:creationId xmlns:a16="http://schemas.microsoft.com/office/drawing/2014/main" id="{1DE34C87-9AC7-E98D-7B9D-9D02F6CC1AEE}"/>
                </a:ext>
              </a:extLst>
            </p:cNvPr>
            <p:cNvSpPr txBox="1"/>
            <p:nvPr/>
          </p:nvSpPr>
          <p:spPr>
            <a:xfrm>
              <a:off x="5188959" y="5836228"/>
              <a:ext cx="142225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In collaboration with</a:t>
              </a:r>
            </a:p>
          </p:txBody>
        </p:sp>
      </p:grpSp>
      <p:grpSp>
        <p:nvGrpSpPr>
          <p:cNvPr id="19" name="Group 18">
            <a:extLst>
              <a:ext uri="{FF2B5EF4-FFF2-40B4-BE49-F238E27FC236}">
                <a16:creationId xmlns:a16="http://schemas.microsoft.com/office/drawing/2014/main" id="{E9C51B11-DBB7-9346-D52D-34564B3D5D42}"/>
              </a:ext>
            </a:extLst>
          </p:cNvPr>
          <p:cNvGrpSpPr/>
          <p:nvPr/>
        </p:nvGrpSpPr>
        <p:grpSpPr>
          <a:xfrm>
            <a:off x="7154574" y="5661962"/>
            <a:ext cx="1310687" cy="1056409"/>
            <a:chOff x="7154574" y="5661962"/>
            <a:chExt cx="1310687" cy="1056409"/>
          </a:xfrm>
        </p:grpSpPr>
        <p:sp>
          <p:nvSpPr>
            <p:cNvPr id="17" name="Rectangle 16">
              <a:extLst>
                <a:ext uri="{FF2B5EF4-FFF2-40B4-BE49-F238E27FC236}">
                  <a16:creationId xmlns:a16="http://schemas.microsoft.com/office/drawing/2014/main" id="{1E2A239B-D9EC-371B-2A7B-A01290C45DC9}"/>
                </a:ext>
              </a:extLst>
            </p:cNvPr>
            <p:cNvSpPr/>
            <p:nvPr/>
          </p:nvSpPr>
          <p:spPr>
            <a:xfrm>
              <a:off x="7154574" y="5661962"/>
              <a:ext cx="1298863" cy="10564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colorful pyramid with text&#10;&#10;Description automatically generated">
              <a:extLst>
                <a:ext uri="{FF2B5EF4-FFF2-40B4-BE49-F238E27FC236}">
                  <a16:creationId xmlns:a16="http://schemas.microsoft.com/office/drawing/2014/main" id="{6660E261-3780-37B9-3217-8216FD5282D3}"/>
                </a:ext>
              </a:extLst>
            </p:cNvPr>
            <p:cNvPicPr>
              <a:picLocks noChangeAspect="1"/>
            </p:cNvPicPr>
            <p:nvPr/>
          </p:nvPicPr>
          <p:blipFill>
            <a:blip r:embed="rId6"/>
            <a:stretch>
              <a:fillRect/>
            </a:stretch>
          </p:blipFill>
          <p:spPr>
            <a:xfrm>
              <a:off x="7155740" y="5701145"/>
              <a:ext cx="1309521" cy="1006186"/>
            </a:xfrm>
            <a:prstGeom prst="rect">
              <a:avLst/>
            </a:prstGeom>
          </p:spPr>
        </p:pic>
      </p:grpSp>
    </p:spTree>
    <p:extLst>
      <p:ext uri="{BB962C8B-B14F-4D97-AF65-F5344CB8AC3E}">
        <p14:creationId xmlns:p14="http://schemas.microsoft.com/office/powerpoint/2010/main" val="3289620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4490" y="479623"/>
            <a:ext cx="8319513" cy="751419"/>
          </a:xfrm>
        </p:spPr>
        <p:txBody>
          <a:bodyPr/>
          <a:lstStyle/>
          <a:p>
            <a:pPr algn="ctr"/>
            <a:r>
              <a:rPr lang="en-US" sz="4800" dirty="0"/>
              <a:t>Next session:</a:t>
            </a:r>
          </a:p>
        </p:txBody>
      </p:sp>
      <p:sp>
        <p:nvSpPr>
          <p:cNvPr id="3" name="Subtitle 2"/>
          <p:cNvSpPr>
            <a:spLocks noGrp="1"/>
          </p:cNvSpPr>
          <p:nvPr>
            <p:ph type="subTitle" idx="1"/>
          </p:nvPr>
        </p:nvSpPr>
        <p:spPr>
          <a:xfrm>
            <a:off x="954490" y="1420422"/>
            <a:ext cx="8769059" cy="3948339"/>
          </a:xfrm>
        </p:spPr>
        <p:txBody>
          <a:bodyPr>
            <a:normAutofit/>
          </a:bodyPr>
          <a:lstStyle/>
          <a:p>
            <a:pPr algn="l"/>
            <a:r>
              <a:rPr lang="en-US" sz="3600" dirty="0"/>
              <a:t>February 24th</a:t>
            </a:r>
          </a:p>
          <a:p>
            <a:pPr algn="l"/>
            <a:r>
              <a:rPr lang="en-US" sz="3600" dirty="0"/>
              <a:t>1 – 2:30 PM MT</a:t>
            </a:r>
          </a:p>
          <a:p>
            <a:pPr algn="l"/>
            <a:r>
              <a:rPr lang="en-US" sz="3600" dirty="0"/>
              <a:t>Transitioning from Early Intervention to Preschool</a:t>
            </a:r>
          </a:p>
        </p:txBody>
      </p:sp>
      <p:pic>
        <p:nvPicPr>
          <p:cNvPr id="5" name="Picture 4">
            <a:extLst>
              <a:ext uri="{FF2B5EF4-FFF2-40B4-BE49-F238E27FC236}">
                <a16:creationId xmlns:a16="http://schemas.microsoft.com/office/drawing/2014/main" id="{4ECEAAA8-188F-E82E-89B1-34E9593E2D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4003" y="5615188"/>
            <a:ext cx="1350884" cy="1100631"/>
          </a:xfrm>
          <a:prstGeom prst="rect">
            <a:avLst/>
          </a:prstGeom>
        </p:spPr>
      </p:pic>
      <p:pic>
        <p:nvPicPr>
          <p:cNvPr id="7" name="Picture 6" descr="cid:image008.png@01D79DBF.5FAC9820">
            <a:extLst>
              <a:ext uri="{FF2B5EF4-FFF2-40B4-BE49-F238E27FC236}">
                <a16:creationId xmlns:a16="http://schemas.microsoft.com/office/drawing/2014/main" id="{AA23B85A-D638-EA4F-D189-1DC0F7EBF70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4168" y="6079609"/>
            <a:ext cx="4124325" cy="447675"/>
          </a:xfrm>
          <a:prstGeom prst="rect">
            <a:avLst/>
          </a:prstGeom>
          <a:noFill/>
          <a:ln>
            <a:noFill/>
          </a:ln>
        </p:spPr>
      </p:pic>
      <p:grpSp>
        <p:nvGrpSpPr>
          <p:cNvPr id="15" name="Group 14">
            <a:extLst>
              <a:ext uri="{FF2B5EF4-FFF2-40B4-BE49-F238E27FC236}">
                <a16:creationId xmlns:a16="http://schemas.microsoft.com/office/drawing/2014/main" id="{A39E4CD4-8F53-F56F-4B4C-EAE3DCCD6945}"/>
              </a:ext>
            </a:extLst>
          </p:cNvPr>
          <p:cNvGrpSpPr/>
          <p:nvPr/>
        </p:nvGrpSpPr>
        <p:grpSpPr>
          <a:xfrm>
            <a:off x="5188959" y="5836228"/>
            <a:ext cx="1422255" cy="877096"/>
            <a:chOff x="5188959" y="5836228"/>
            <a:chExt cx="1422255" cy="877096"/>
          </a:xfrm>
        </p:grpSpPr>
        <p:pic>
          <p:nvPicPr>
            <p:cNvPr id="13" name="Picture 12">
              <a:extLst>
                <a:ext uri="{FF2B5EF4-FFF2-40B4-BE49-F238E27FC236}">
                  <a16:creationId xmlns:a16="http://schemas.microsoft.com/office/drawing/2014/main" id="{75680E33-2347-BDD2-D511-77730F623287}"/>
                </a:ext>
              </a:extLst>
            </p:cNvPr>
            <p:cNvPicPr>
              <a:picLocks noChangeAspect="1"/>
            </p:cNvPicPr>
            <p:nvPr/>
          </p:nvPicPr>
          <p:blipFill>
            <a:blip r:embed="rId4"/>
            <a:stretch>
              <a:fillRect/>
            </a:stretch>
          </p:blipFill>
          <p:spPr>
            <a:xfrm>
              <a:off x="5223149" y="6026781"/>
              <a:ext cx="1294873" cy="686543"/>
            </a:xfrm>
            <a:prstGeom prst="rect">
              <a:avLst/>
            </a:prstGeom>
          </p:spPr>
        </p:pic>
        <p:sp>
          <p:nvSpPr>
            <p:cNvPr id="14" name="TextBox 13">
              <a:extLst>
                <a:ext uri="{FF2B5EF4-FFF2-40B4-BE49-F238E27FC236}">
                  <a16:creationId xmlns:a16="http://schemas.microsoft.com/office/drawing/2014/main" id="{1DE34C87-9AC7-E98D-7B9D-9D02F6CC1AEE}"/>
                </a:ext>
              </a:extLst>
            </p:cNvPr>
            <p:cNvSpPr txBox="1"/>
            <p:nvPr/>
          </p:nvSpPr>
          <p:spPr>
            <a:xfrm>
              <a:off x="5188959" y="5836228"/>
              <a:ext cx="142225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In collaboration with</a:t>
              </a:r>
            </a:p>
          </p:txBody>
        </p:sp>
      </p:grpSp>
      <p:grpSp>
        <p:nvGrpSpPr>
          <p:cNvPr id="19" name="Group 18">
            <a:extLst>
              <a:ext uri="{FF2B5EF4-FFF2-40B4-BE49-F238E27FC236}">
                <a16:creationId xmlns:a16="http://schemas.microsoft.com/office/drawing/2014/main" id="{E9C51B11-DBB7-9346-D52D-34564B3D5D42}"/>
              </a:ext>
            </a:extLst>
          </p:cNvPr>
          <p:cNvGrpSpPr/>
          <p:nvPr/>
        </p:nvGrpSpPr>
        <p:grpSpPr>
          <a:xfrm>
            <a:off x="7154574" y="5661962"/>
            <a:ext cx="1310687" cy="1056409"/>
            <a:chOff x="7154574" y="5661962"/>
            <a:chExt cx="1310687" cy="1056409"/>
          </a:xfrm>
        </p:grpSpPr>
        <p:sp>
          <p:nvSpPr>
            <p:cNvPr id="17" name="Rectangle 16">
              <a:extLst>
                <a:ext uri="{FF2B5EF4-FFF2-40B4-BE49-F238E27FC236}">
                  <a16:creationId xmlns:a16="http://schemas.microsoft.com/office/drawing/2014/main" id="{1E2A239B-D9EC-371B-2A7B-A01290C45DC9}"/>
                </a:ext>
              </a:extLst>
            </p:cNvPr>
            <p:cNvSpPr/>
            <p:nvPr/>
          </p:nvSpPr>
          <p:spPr>
            <a:xfrm>
              <a:off x="7154574" y="5661962"/>
              <a:ext cx="1298863" cy="10564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colorful pyramid with text&#10;&#10;Description automatically generated">
              <a:extLst>
                <a:ext uri="{FF2B5EF4-FFF2-40B4-BE49-F238E27FC236}">
                  <a16:creationId xmlns:a16="http://schemas.microsoft.com/office/drawing/2014/main" id="{6660E261-3780-37B9-3217-8216FD5282D3}"/>
                </a:ext>
              </a:extLst>
            </p:cNvPr>
            <p:cNvPicPr>
              <a:picLocks noChangeAspect="1"/>
            </p:cNvPicPr>
            <p:nvPr/>
          </p:nvPicPr>
          <p:blipFill>
            <a:blip r:embed="rId5"/>
            <a:stretch>
              <a:fillRect/>
            </a:stretch>
          </p:blipFill>
          <p:spPr>
            <a:xfrm>
              <a:off x="7155740" y="5701145"/>
              <a:ext cx="1309521" cy="1006186"/>
            </a:xfrm>
            <a:prstGeom prst="rect">
              <a:avLst/>
            </a:prstGeom>
          </p:spPr>
        </p:pic>
      </p:grpSp>
    </p:spTree>
    <p:extLst>
      <p:ext uri="{BB962C8B-B14F-4D97-AF65-F5344CB8AC3E}">
        <p14:creationId xmlns:p14="http://schemas.microsoft.com/office/powerpoint/2010/main" val="1561007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8463" y="351300"/>
            <a:ext cx="5770033" cy="1008348"/>
          </a:xfrm>
        </p:spPr>
        <p:txBody>
          <a:bodyPr/>
          <a:lstStyle/>
          <a:p>
            <a:pPr algn="ctr"/>
            <a:r>
              <a:rPr lang="en-US" sz="4400" dirty="0"/>
              <a:t>Session</a:t>
            </a:r>
            <a:r>
              <a:rPr lang="en-US" sz="4800" dirty="0"/>
              <a:t> Presenter:	</a:t>
            </a:r>
          </a:p>
        </p:txBody>
      </p:sp>
      <p:sp>
        <p:nvSpPr>
          <p:cNvPr id="3" name="Subtitle 2"/>
          <p:cNvSpPr>
            <a:spLocks noGrp="1"/>
          </p:cNvSpPr>
          <p:nvPr>
            <p:ph type="subTitle" idx="1"/>
          </p:nvPr>
        </p:nvSpPr>
        <p:spPr>
          <a:xfrm>
            <a:off x="3409459" y="569256"/>
            <a:ext cx="8253578" cy="943930"/>
          </a:xfrm>
        </p:spPr>
        <p:txBody>
          <a:bodyPr>
            <a:noAutofit/>
          </a:bodyPr>
          <a:lstStyle/>
          <a:p>
            <a:pPr algn="ctr"/>
            <a:r>
              <a:rPr lang="en-US" sz="5400" b="1" dirty="0">
                <a:latin typeface="Times New Roman"/>
                <a:cs typeface="Times New Roman"/>
              </a:rPr>
              <a:t>Chelsea Oaks</a:t>
            </a:r>
            <a:endParaRPr lang="en-US" sz="54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1F58A35-CD6A-E3F8-39E5-C787C3A5A8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4003" y="5615188"/>
            <a:ext cx="1350884" cy="1100631"/>
          </a:xfrm>
          <a:prstGeom prst="rect">
            <a:avLst/>
          </a:prstGeom>
        </p:spPr>
      </p:pic>
      <p:pic>
        <p:nvPicPr>
          <p:cNvPr id="7" name="Picture 6" descr="cid:image008.png@01D79DBF.5FAC9820">
            <a:extLst>
              <a:ext uri="{FF2B5EF4-FFF2-40B4-BE49-F238E27FC236}">
                <a16:creationId xmlns:a16="http://schemas.microsoft.com/office/drawing/2014/main" id="{31504FAC-10CB-A9CF-68BD-E904F4166C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4168" y="6079609"/>
            <a:ext cx="4124325" cy="447675"/>
          </a:xfrm>
          <a:prstGeom prst="rect">
            <a:avLst/>
          </a:prstGeom>
          <a:noFill/>
          <a:ln>
            <a:noFill/>
          </a:ln>
        </p:spPr>
      </p:pic>
      <p:grpSp>
        <p:nvGrpSpPr>
          <p:cNvPr id="15" name="Group 14">
            <a:extLst>
              <a:ext uri="{FF2B5EF4-FFF2-40B4-BE49-F238E27FC236}">
                <a16:creationId xmlns:a16="http://schemas.microsoft.com/office/drawing/2014/main" id="{F6F6D3E7-3DA3-704C-439D-B5B501F95CC1}"/>
              </a:ext>
            </a:extLst>
          </p:cNvPr>
          <p:cNvGrpSpPr/>
          <p:nvPr/>
        </p:nvGrpSpPr>
        <p:grpSpPr>
          <a:xfrm>
            <a:off x="5188959" y="5836228"/>
            <a:ext cx="1422255" cy="877096"/>
            <a:chOff x="5188959" y="5836228"/>
            <a:chExt cx="1422255" cy="877096"/>
          </a:xfrm>
        </p:grpSpPr>
        <p:pic>
          <p:nvPicPr>
            <p:cNvPr id="13" name="Picture 12">
              <a:extLst>
                <a:ext uri="{FF2B5EF4-FFF2-40B4-BE49-F238E27FC236}">
                  <a16:creationId xmlns:a16="http://schemas.microsoft.com/office/drawing/2014/main" id="{47E33143-DBE3-CF92-275B-2B53A028FE62}"/>
                </a:ext>
              </a:extLst>
            </p:cNvPr>
            <p:cNvPicPr>
              <a:picLocks noChangeAspect="1"/>
            </p:cNvPicPr>
            <p:nvPr/>
          </p:nvPicPr>
          <p:blipFill>
            <a:blip r:embed="rId4"/>
            <a:stretch>
              <a:fillRect/>
            </a:stretch>
          </p:blipFill>
          <p:spPr>
            <a:xfrm>
              <a:off x="5223149" y="6026781"/>
              <a:ext cx="1294873" cy="686543"/>
            </a:xfrm>
            <a:prstGeom prst="rect">
              <a:avLst/>
            </a:prstGeom>
          </p:spPr>
        </p:pic>
        <p:sp>
          <p:nvSpPr>
            <p:cNvPr id="14" name="TextBox 13">
              <a:extLst>
                <a:ext uri="{FF2B5EF4-FFF2-40B4-BE49-F238E27FC236}">
                  <a16:creationId xmlns:a16="http://schemas.microsoft.com/office/drawing/2014/main" id="{F47B0340-02D2-77DB-07CC-7FFBE315CAE7}"/>
                </a:ext>
              </a:extLst>
            </p:cNvPr>
            <p:cNvSpPr txBox="1"/>
            <p:nvPr/>
          </p:nvSpPr>
          <p:spPr>
            <a:xfrm>
              <a:off x="5188959" y="5836228"/>
              <a:ext cx="142225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In collaboration with</a:t>
              </a:r>
            </a:p>
          </p:txBody>
        </p:sp>
      </p:grpSp>
      <p:grpSp>
        <p:nvGrpSpPr>
          <p:cNvPr id="19" name="Group 18">
            <a:extLst>
              <a:ext uri="{FF2B5EF4-FFF2-40B4-BE49-F238E27FC236}">
                <a16:creationId xmlns:a16="http://schemas.microsoft.com/office/drawing/2014/main" id="{EC0FF0A9-516A-0E5F-3614-97A63694054C}"/>
              </a:ext>
            </a:extLst>
          </p:cNvPr>
          <p:cNvGrpSpPr/>
          <p:nvPr/>
        </p:nvGrpSpPr>
        <p:grpSpPr>
          <a:xfrm>
            <a:off x="7154574" y="5661962"/>
            <a:ext cx="1310687" cy="1056409"/>
            <a:chOff x="7154574" y="5661962"/>
            <a:chExt cx="1310687" cy="1056409"/>
          </a:xfrm>
        </p:grpSpPr>
        <p:sp>
          <p:nvSpPr>
            <p:cNvPr id="17" name="Rectangle 16">
              <a:extLst>
                <a:ext uri="{FF2B5EF4-FFF2-40B4-BE49-F238E27FC236}">
                  <a16:creationId xmlns:a16="http://schemas.microsoft.com/office/drawing/2014/main" id="{01309E2D-CDD4-C342-6DFD-291FCCDFA2CF}"/>
                </a:ext>
              </a:extLst>
            </p:cNvPr>
            <p:cNvSpPr/>
            <p:nvPr/>
          </p:nvSpPr>
          <p:spPr>
            <a:xfrm>
              <a:off x="7154574" y="5661962"/>
              <a:ext cx="1298863" cy="10564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colorful pyramid with text&#10;&#10;Description automatically generated">
              <a:extLst>
                <a:ext uri="{FF2B5EF4-FFF2-40B4-BE49-F238E27FC236}">
                  <a16:creationId xmlns:a16="http://schemas.microsoft.com/office/drawing/2014/main" id="{925B4446-3F33-1AA0-B2CE-1705F3A18015}"/>
                </a:ext>
              </a:extLst>
            </p:cNvPr>
            <p:cNvPicPr>
              <a:picLocks noChangeAspect="1"/>
            </p:cNvPicPr>
            <p:nvPr/>
          </p:nvPicPr>
          <p:blipFill>
            <a:blip r:embed="rId5"/>
            <a:stretch>
              <a:fillRect/>
            </a:stretch>
          </p:blipFill>
          <p:spPr>
            <a:xfrm>
              <a:off x="7155740" y="5701145"/>
              <a:ext cx="1309521" cy="1006186"/>
            </a:xfrm>
            <a:prstGeom prst="rect">
              <a:avLst/>
            </a:prstGeom>
          </p:spPr>
        </p:pic>
      </p:grpSp>
      <p:sp>
        <p:nvSpPr>
          <p:cNvPr id="4" name="TextBox 3">
            <a:extLst>
              <a:ext uri="{FF2B5EF4-FFF2-40B4-BE49-F238E27FC236}">
                <a16:creationId xmlns:a16="http://schemas.microsoft.com/office/drawing/2014/main" id="{70EECF67-6B69-2C58-F978-24D8B029C984}"/>
              </a:ext>
            </a:extLst>
          </p:cNvPr>
          <p:cNvSpPr txBox="1"/>
          <p:nvPr/>
        </p:nvSpPr>
        <p:spPr>
          <a:xfrm>
            <a:off x="711199" y="1557866"/>
            <a:ext cx="8906933"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mn-lt"/>
                <a:cs typeface="+mn-lt"/>
              </a:rPr>
              <a:t>Chelsea Oaks works with USBE as a preschool specialist in the teaching and learning department. She helps oversee the school readiness grants and works on various projects that enhance the experience of children in early education such as family engagement, professional learning, etc. </a:t>
            </a:r>
            <a:br>
              <a:rPr lang="en-US" sz="2400" dirty="0">
                <a:ea typeface="+mn-lt"/>
                <a:cs typeface="+mn-lt"/>
              </a:rPr>
            </a:br>
            <a:br>
              <a:rPr lang="en-US" sz="2400" dirty="0">
                <a:ea typeface="+mn-lt"/>
                <a:cs typeface="+mn-lt"/>
              </a:rPr>
            </a:br>
            <a:r>
              <a:rPr lang="en-US" sz="2400" dirty="0">
                <a:ea typeface="+mn-lt"/>
                <a:cs typeface="+mn-lt"/>
              </a:rPr>
              <a:t>She was a special education teacher in a public preschool for 5 years where she focused on behavior management, data and analysis, producing legal documents (Individualized Education Programs), family engagement, technology in the classroom, coaching, and training.</a:t>
            </a:r>
            <a:endParaRPr lang="en-US" sz="2400" dirty="0"/>
          </a:p>
        </p:txBody>
      </p:sp>
    </p:spTree>
    <p:extLst>
      <p:ext uri="{BB962C8B-B14F-4D97-AF65-F5344CB8AC3E}">
        <p14:creationId xmlns:p14="http://schemas.microsoft.com/office/powerpoint/2010/main" val="4244044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0761" y="2361116"/>
            <a:ext cx="9906000" cy="1100631"/>
          </a:xfrm>
        </p:spPr>
        <p:txBody>
          <a:bodyPr>
            <a:noAutofit/>
          </a:bodyPr>
          <a:lstStyle/>
          <a:p>
            <a:pPr algn="ctr"/>
            <a:r>
              <a:rPr lang="en-US" sz="3600" b="1" dirty="0">
                <a:solidFill>
                  <a:srgbClr val="242424"/>
                </a:solidFill>
                <a:highlight>
                  <a:srgbClr val="FFFFFF"/>
                </a:highlight>
                <a:latin typeface="Times New Roman"/>
                <a:cs typeface="Times New Roman"/>
              </a:rPr>
              <a:t>Stepping</a:t>
            </a:r>
            <a:r>
              <a:rPr lang="en-US" sz="3600" b="1" dirty="0">
                <a:solidFill>
                  <a:srgbClr val="242424"/>
                </a:solidFill>
                <a:highlight>
                  <a:srgbClr val="FFFFFF"/>
                </a:highlight>
                <a:latin typeface="Times New Roman"/>
                <a:ea typeface="+mn-lt"/>
                <a:cs typeface="Times New Roman"/>
              </a:rPr>
              <a:t> Stones to Special Education: </a:t>
            </a:r>
            <a:endParaRPr lang="en-US" sz="3600" b="1" dirty="0">
              <a:solidFill>
                <a:srgbClr val="242424"/>
              </a:solidFill>
              <a:highlight>
                <a:srgbClr val="FFFFFF"/>
              </a:highlight>
              <a:latin typeface="Times New Roman" panose="02020603050405020304" pitchFamily="18" charset="0"/>
              <a:ea typeface="+mn-lt"/>
              <a:cs typeface="Times New Roman" panose="02020603050405020304" pitchFamily="18" charset="0"/>
            </a:endParaRPr>
          </a:p>
          <a:p>
            <a:pPr algn="ctr"/>
            <a:r>
              <a:rPr lang="en-US" sz="3600" b="1" dirty="0">
                <a:solidFill>
                  <a:srgbClr val="242424"/>
                </a:solidFill>
                <a:highlight>
                  <a:srgbClr val="FFFFFF"/>
                </a:highlight>
                <a:latin typeface="Times New Roman"/>
                <a:ea typeface="+mn-lt"/>
                <a:cs typeface="Times New Roman"/>
              </a:rPr>
              <a:t>A Preschool’s Referral Blueprint</a:t>
            </a:r>
            <a:endParaRPr lang="en-US" sz="3600" b="1">
              <a:solidFill>
                <a:srgbClr val="242424"/>
              </a:solidFill>
              <a:highlight>
                <a:srgbClr val="FFFFFF"/>
              </a:highligh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1F58A35-CD6A-E3F8-39E5-C787C3A5A8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4003" y="5615188"/>
            <a:ext cx="1350884" cy="1100631"/>
          </a:xfrm>
          <a:prstGeom prst="rect">
            <a:avLst/>
          </a:prstGeom>
        </p:spPr>
      </p:pic>
      <p:pic>
        <p:nvPicPr>
          <p:cNvPr id="7" name="Picture 6" descr="cid:image008.png@01D79DBF.5FAC9820">
            <a:extLst>
              <a:ext uri="{FF2B5EF4-FFF2-40B4-BE49-F238E27FC236}">
                <a16:creationId xmlns:a16="http://schemas.microsoft.com/office/drawing/2014/main" id="{31504FAC-10CB-A9CF-68BD-E904F4166C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4168" y="6079609"/>
            <a:ext cx="4124325" cy="447675"/>
          </a:xfrm>
          <a:prstGeom prst="rect">
            <a:avLst/>
          </a:prstGeom>
          <a:noFill/>
          <a:ln>
            <a:noFill/>
          </a:ln>
        </p:spPr>
      </p:pic>
      <p:grpSp>
        <p:nvGrpSpPr>
          <p:cNvPr id="15" name="Group 14">
            <a:extLst>
              <a:ext uri="{FF2B5EF4-FFF2-40B4-BE49-F238E27FC236}">
                <a16:creationId xmlns:a16="http://schemas.microsoft.com/office/drawing/2014/main" id="{F6F6D3E7-3DA3-704C-439D-B5B501F95CC1}"/>
              </a:ext>
            </a:extLst>
          </p:cNvPr>
          <p:cNvGrpSpPr/>
          <p:nvPr/>
        </p:nvGrpSpPr>
        <p:grpSpPr>
          <a:xfrm>
            <a:off x="5188959" y="5836228"/>
            <a:ext cx="1422255" cy="877096"/>
            <a:chOff x="5188959" y="5836228"/>
            <a:chExt cx="1422255" cy="877096"/>
          </a:xfrm>
        </p:grpSpPr>
        <p:pic>
          <p:nvPicPr>
            <p:cNvPr id="13" name="Picture 12">
              <a:extLst>
                <a:ext uri="{FF2B5EF4-FFF2-40B4-BE49-F238E27FC236}">
                  <a16:creationId xmlns:a16="http://schemas.microsoft.com/office/drawing/2014/main" id="{47E33143-DBE3-CF92-275B-2B53A028FE62}"/>
                </a:ext>
              </a:extLst>
            </p:cNvPr>
            <p:cNvPicPr>
              <a:picLocks noChangeAspect="1"/>
            </p:cNvPicPr>
            <p:nvPr/>
          </p:nvPicPr>
          <p:blipFill>
            <a:blip r:embed="rId4"/>
            <a:stretch>
              <a:fillRect/>
            </a:stretch>
          </p:blipFill>
          <p:spPr>
            <a:xfrm>
              <a:off x="5223149" y="6026781"/>
              <a:ext cx="1294873" cy="686543"/>
            </a:xfrm>
            <a:prstGeom prst="rect">
              <a:avLst/>
            </a:prstGeom>
          </p:spPr>
        </p:pic>
        <p:sp>
          <p:nvSpPr>
            <p:cNvPr id="14" name="TextBox 13">
              <a:extLst>
                <a:ext uri="{FF2B5EF4-FFF2-40B4-BE49-F238E27FC236}">
                  <a16:creationId xmlns:a16="http://schemas.microsoft.com/office/drawing/2014/main" id="{F47B0340-02D2-77DB-07CC-7FFBE315CAE7}"/>
                </a:ext>
              </a:extLst>
            </p:cNvPr>
            <p:cNvSpPr txBox="1"/>
            <p:nvPr/>
          </p:nvSpPr>
          <p:spPr>
            <a:xfrm>
              <a:off x="5188959" y="5836228"/>
              <a:ext cx="142225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In collaboration with</a:t>
              </a:r>
            </a:p>
          </p:txBody>
        </p:sp>
      </p:grpSp>
      <p:grpSp>
        <p:nvGrpSpPr>
          <p:cNvPr id="19" name="Group 18">
            <a:extLst>
              <a:ext uri="{FF2B5EF4-FFF2-40B4-BE49-F238E27FC236}">
                <a16:creationId xmlns:a16="http://schemas.microsoft.com/office/drawing/2014/main" id="{EC0FF0A9-516A-0E5F-3614-97A63694054C}"/>
              </a:ext>
            </a:extLst>
          </p:cNvPr>
          <p:cNvGrpSpPr/>
          <p:nvPr/>
        </p:nvGrpSpPr>
        <p:grpSpPr>
          <a:xfrm>
            <a:off x="7154574" y="5661962"/>
            <a:ext cx="1310687" cy="1056409"/>
            <a:chOff x="7154574" y="5661962"/>
            <a:chExt cx="1310687" cy="1056409"/>
          </a:xfrm>
        </p:grpSpPr>
        <p:sp>
          <p:nvSpPr>
            <p:cNvPr id="17" name="Rectangle 16">
              <a:extLst>
                <a:ext uri="{FF2B5EF4-FFF2-40B4-BE49-F238E27FC236}">
                  <a16:creationId xmlns:a16="http://schemas.microsoft.com/office/drawing/2014/main" id="{01309E2D-CDD4-C342-6DFD-291FCCDFA2CF}"/>
                </a:ext>
              </a:extLst>
            </p:cNvPr>
            <p:cNvSpPr/>
            <p:nvPr/>
          </p:nvSpPr>
          <p:spPr>
            <a:xfrm>
              <a:off x="7154574" y="5661962"/>
              <a:ext cx="1298863" cy="10564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colorful pyramid with text&#10;&#10;Description automatically generated">
              <a:extLst>
                <a:ext uri="{FF2B5EF4-FFF2-40B4-BE49-F238E27FC236}">
                  <a16:creationId xmlns:a16="http://schemas.microsoft.com/office/drawing/2014/main" id="{925B4446-3F33-1AA0-B2CE-1705F3A18015}"/>
                </a:ext>
              </a:extLst>
            </p:cNvPr>
            <p:cNvPicPr>
              <a:picLocks noChangeAspect="1"/>
            </p:cNvPicPr>
            <p:nvPr/>
          </p:nvPicPr>
          <p:blipFill>
            <a:blip r:embed="rId5"/>
            <a:stretch>
              <a:fillRect/>
            </a:stretch>
          </p:blipFill>
          <p:spPr>
            <a:xfrm>
              <a:off x="7155740" y="5701145"/>
              <a:ext cx="1309521" cy="1006186"/>
            </a:xfrm>
            <a:prstGeom prst="rect">
              <a:avLst/>
            </a:prstGeom>
          </p:spPr>
        </p:pic>
      </p:grpSp>
      <p:sp>
        <p:nvSpPr>
          <p:cNvPr id="8" name="Title 1">
            <a:extLst>
              <a:ext uri="{FF2B5EF4-FFF2-40B4-BE49-F238E27FC236}">
                <a16:creationId xmlns:a16="http://schemas.microsoft.com/office/drawing/2014/main" id="{49F99135-4418-0017-74F4-C6CA206591B1}"/>
              </a:ext>
            </a:extLst>
          </p:cNvPr>
          <p:cNvSpPr txBox="1">
            <a:spLocks/>
          </p:cNvSpPr>
          <p:nvPr/>
        </p:nvSpPr>
        <p:spPr>
          <a:xfrm>
            <a:off x="1305491" y="427451"/>
            <a:ext cx="7766936" cy="1008348"/>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t>Session Topic	</a:t>
            </a:r>
            <a:endParaRPr lang="en-US" dirty="0"/>
          </a:p>
        </p:txBody>
      </p:sp>
    </p:spTree>
    <p:extLst>
      <p:ext uri="{BB962C8B-B14F-4D97-AF65-F5344CB8AC3E}">
        <p14:creationId xmlns:p14="http://schemas.microsoft.com/office/powerpoint/2010/main" val="2871660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2544" y="1450118"/>
            <a:ext cx="7766936" cy="3391080"/>
          </a:xfrm>
        </p:spPr>
        <p:txBody>
          <a:bodyPr/>
          <a:lstStyle/>
          <a:p>
            <a:pPr algn="ctr"/>
            <a:r>
              <a:rPr lang="en-US" dirty="0"/>
              <a:t>Thank you for joining the Unpacking the Pyramid Model ECHO session!	</a:t>
            </a:r>
          </a:p>
        </p:txBody>
      </p:sp>
      <p:pic>
        <p:nvPicPr>
          <p:cNvPr id="8" name="Picture 7">
            <a:extLst>
              <a:ext uri="{FF2B5EF4-FFF2-40B4-BE49-F238E27FC236}">
                <a16:creationId xmlns:a16="http://schemas.microsoft.com/office/drawing/2014/main" id="{0667C92C-8941-58E0-872D-FB728FB730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4003" y="5606529"/>
            <a:ext cx="1350884" cy="1100631"/>
          </a:xfrm>
          <a:prstGeom prst="rect">
            <a:avLst/>
          </a:prstGeom>
        </p:spPr>
      </p:pic>
      <p:pic>
        <p:nvPicPr>
          <p:cNvPr id="10" name="Picture 9" descr="cid:image008.png@01D79DBF.5FAC9820">
            <a:extLst>
              <a:ext uri="{FF2B5EF4-FFF2-40B4-BE49-F238E27FC236}">
                <a16:creationId xmlns:a16="http://schemas.microsoft.com/office/drawing/2014/main" id="{0CB6DDAA-8F4E-4FC5-174A-89E3889385E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4168" y="6070950"/>
            <a:ext cx="4124325" cy="447675"/>
          </a:xfrm>
          <a:prstGeom prst="rect">
            <a:avLst/>
          </a:prstGeom>
          <a:noFill/>
          <a:ln>
            <a:noFill/>
          </a:ln>
        </p:spPr>
      </p:pic>
      <p:grpSp>
        <p:nvGrpSpPr>
          <p:cNvPr id="14" name="Group 13">
            <a:extLst>
              <a:ext uri="{FF2B5EF4-FFF2-40B4-BE49-F238E27FC236}">
                <a16:creationId xmlns:a16="http://schemas.microsoft.com/office/drawing/2014/main" id="{E0F250F5-0D77-F870-1530-D04B8B2718A9}"/>
              </a:ext>
            </a:extLst>
          </p:cNvPr>
          <p:cNvGrpSpPr/>
          <p:nvPr/>
        </p:nvGrpSpPr>
        <p:grpSpPr>
          <a:xfrm>
            <a:off x="5188959" y="5827569"/>
            <a:ext cx="1422255" cy="877096"/>
            <a:chOff x="5188959" y="5836228"/>
            <a:chExt cx="1422255" cy="877096"/>
          </a:xfrm>
        </p:grpSpPr>
        <p:pic>
          <p:nvPicPr>
            <p:cNvPr id="12" name="Picture 11">
              <a:extLst>
                <a:ext uri="{FF2B5EF4-FFF2-40B4-BE49-F238E27FC236}">
                  <a16:creationId xmlns:a16="http://schemas.microsoft.com/office/drawing/2014/main" id="{502DA963-3DC7-5F83-3CE2-63136E8D190E}"/>
                </a:ext>
              </a:extLst>
            </p:cNvPr>
            <p:cNvPicPr>
              <a:picLocks noChangeAspect="1"/>
            </p:cNvPicPr>
            <p:nvPr/>
          </p:nvPicPr>
          <p:blipFill>
            <a:blip r:embed="rId4"/>
            <a:stretch>
              <a:fillRect/>
            </a:stretch>
          </p:blipFill>
          <p:spPr>
            <a:xfrm>
              <a:off x="5223149" y="6026781"/>
              <a:ext cx="1294873" cy="686543"/>
            </a:xfrm>
            <a:prstGeom prst="rect">
              <a:avLst/>
            </a:prstGeom>
          </p:spPr>
        </p:pic>
        <p:sp>
          <p:nvSpPr>
            <p:cNvPr id="13" name="TextBox 12">
              <a:extLst>
                <a:ext uri="{FF2B5EF4-FFF2-40B4-BE49-F238E27FC236}">
                  <a16:creationId xmlns:a16="http://schemas.microsoft.com/office/drawing/2014/main" id="{9D060EFC-4F3D-7DF7-BD3B-5BEBE004E9F8}"/>
                </a:ext>
              </a:extLst>
            </p:cNvPr>
            <p:cNvSpPr txBox="1"/>
            <p:nvPr/>
          </p:nvSpPr>
          <p:spPr>
            <a:xfrm>
              <a:off x="5188959" y="5836228"/>
              <a:ext cx="142225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In collaboration with</a:t>
              </a:r>
            </a:p>
          </p:txBody>
        </p:sp>
      </p:grpSp>
      <p:grpSp>
        <p:nvGrpSpPr>
          <p:cNvPr id="18" name="Group 17">
            <a:extLst>
              <a:ext uri="{FF2B5EF4-FFF2-40B4-BE49-F238E27FC236}">
                <a16:creationId xmlns:a16="http://schemas.microsoft.com/office/drawing/2014/main" id="{69E6C043-B89E-E172-4454-9D7F1499D9FB}"/>
              </a:ext>
            </a:extLst>
          </p:cNvPr>
          <p:cNvGrpSpPr/>
          <p:nvPr/>
        </p:nvGrpSpPr>
        <p:grpSpPr>
          <a:xfrm>
            <a:off x="7154574" y="5653303"/>
            <a:ext cx="1310687" cy="1056409"/>
            <a:chOff x="7154574" y="5661962"/>
            <a:chExt cx="1310687" cy="1056409"/>
          </a:xfrm>
        </p:grpSpPr>
        <p:sp>
          <p:nvSpPr>
            <p:cNvPr id="16" name="Rectangle 15">
              <a:extLst>
                <a:ext uri="{FF2B5EF4-FFF2-40B4-BE49-F238E27FC236}">
                  <a16:creationId xmlns:a16="http://schemas.microsoft.com/office/drawing/2014/main" id="{80BD7838-4034-0650-B117-D92D5FDA07AB}"/>
                </a:ext>
              </a:extLst>
            </p:cNvPr>
            <p:cNvSpPr/>
            <p:nvPr/>
          </p:nvSpPr>
          <p:spPr>
            <a:xfrm>
              <a:off x="7154574" y="5661962"/>
              <a:ext cx="1298863" cy="10564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colorful pyramid with text&#10;&#10;Description automatically generated">
              <a:extLst>
                <a:ext uri="{FF2B5EF4-FFF2-40B4-BE49-F238E27FC236}">
                  <a16:creationId xmlns:a16="http://schemas.microsoft.com/office/drawing/2014/main" id="{3BFF36F3-FB28-D5EF-17C6-B6AF0702C10D}"/>
                </a:ext>
              </a:extLst>
            </p:cNvPr>
            <p:cNvPicPr>
              <a:picLocks noChangeAspect="1"/>
            </p:cNvPicPr>
            <p:nvPr/>
          </p:nvPicPr>
          <p:blipFill>
            <a:blip r:embed="rId5"/>
            <a:stretch>
              <a:fillRect/>
            </a:stretch>
          </p:blipFill>
          <p:spPr>
            <a:xfrm>
              <a:off x="7155740" y="5701145"/>
              <a:ext cx="1309521" cy="1006186"/>
            </a:xfrm>
            <a:prstGeom prst="rect">
              <a:avLst/>
            </a:prstGeom>
          </p:spPr>
        </p:pic>
      </p:grpSp>
    </p:spTree>
    <p:extLst>
      <p:ext uri="{BB962C8B-B14F-4D97-AF65-F5344CB8AC3E}">
        <p14:creationId xmlns:p14="http://schemas.microsoft.com/office/powerpoint/2010/main" val="3799402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539539"/>
            <a:ext cx="7766936" cy="1008348"/>
          </a:xfrm>
        </p:spPr>
        <p:txBody>
          <a:bodyPr/>
          <a:lstStyle/>
          <a:p>
            <a:pPr algn="ctr"/>
            <a:r>
              <a:rPr lang="en-US" dirty="0"/>
              <a:t>Recording	</a:t>
            </a:r>
          </a:p>
        </p:txBody>
      </p:sp>
      <p:sp>
        <p:nvSpPr>
          <p:cNvPr id="3" name="Subtitle 2"/>
          <p:cNvSpPr>
            <a:spLocks noGrp="1"/>
          </p:cNvSpPr>
          <p:nvPr>
            <p:ph type="subTitle" idx="1"/>
          </p:nvPr>
        </p:nvSpPr>
        <p:spPr>
          <a:xfrm>
            <a:off x="1507067" y="1635803"/>
            <a:ext cx="7766936" cy="3149456"/>
          </a:xfrm>
        </p:spPr>
        <p:txBody>
          <a:bodyPr vert="horz" lIns="91440" tIns="45720" rIns="91440" bIns="45720" rtlCol="0" anchor="t">
            <a:noAutofit/>
          </a:bodyPr>
          <a:lstStyle/>
          <a:p>
            <a:pPr marL="571500" indent="-571500" algn="l">
              <a:buFont typeface="Arial" panose="020B0604020202020204" pitchFamily="34" charset="0"/>
              <a:buChar char="•"/>
            </a:pPr>
            <a:r>
              <a:rPr lang="en-US" sz="2800" dirty="0">
                <a:cs typeface="Calibri"/>
              </a:rPr>
              <a:t>We are recording this ECHO session for educational and quality improvement purposes.</a:t>
            </a:r>
            <a:endParaRPr lang="en-US" sz="2800"/>
          </a:p>
          <a:p>
            <a:pPr marL="571500" indent="-571500" algn="l">
              <a:buFont typeface="Arial" panose="020B0604020202020204" pitchFamily="34" charset="0"/>
              <a:buChar char="•"/>
            </a:pPr>
            <a:r>
              <a:rPr lang="en-US" sz="2800" dirty="0">
                <a:cs typeface="Calibri"/>
              </a:rPr>
              <a:t>By participating in this session, you are consenting to be recorded.</a:t>
            </a:r>
            <a:endParaRPr lang="en-US" sz="2800"/>
          </a:p>
          <a:p>
            <a:pPr marL="571500" indent="-571500" algn="l">
              <a:buFont typeface="Arial" panose="020B0604020202020204" pitchFamily="34" charset="0"/>
              <a:buChar char="•"/>
            </a:pPr>
            <a:r>
              <a:rPr lang="en-US" sz="2800" dirty="0">
                <a:cs typeface="Calibri"/>
              </a:rPr>
              <a:t>If you do not wish to be recorded, please disconnect from the session.</a:t>
            </a:r>
            <a:endParaRPr lang="en-US" sz="2800"/>
          </a:p>
          <a:p>
            <a:endParaRPr lang="en-US" sz="3600" dirty="0"/>
          </a:p>
        </p:txBody>
      </p:sp>
      <p:pic>
        <p:nvPicPr>
          <p:cNvPr id="5" name="Picture 4">
            <a:extLst>
              <a:ext uri="{FF2B5EF4-FFF2-40B4-BE49-F238E27FC236}">
                <a16:creationId xmlns:a16="http://schemas.microsoft.com/office/drawing/2014/main" id="{B207DD12-A005-A30D-4749-D3C786091C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4003" y="5615188"/>
            <a:ext cx="1350884" cy="1100631"/>
          </a:xfrm>
          <a:prstGeom prst="rect">
            <a:avLst/>
          </a:prstGeom>
        </p:spPr>
      </p:pic>
      <p:pic>
        <p:nvPicPr>
          <p:cNvPr id="7" name="Picture 6" descr="cid:image008.png@01D79DBF.5FAC9820">
            <a:extLst>
              <a:ext uri="{FF2B5EF4-FFF2-40B4-BE49-F238E27FC236}">
                <a16:creationId xmlns:a16="http://schemas.microsoft.com/office/drawing/2014/main" id="{5A4704D1-5D9A-62E5-0718-6A62FB5C4C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4168" y="6079609"/>
            <a:ext cx="4124325" cy="447675"/>
          </a:xfrm>
          <a:prstGeom prst="rect">
            <a:avLst/>
          </a:prstGeom>
          <a:noFill/>
          <a:ln>
            <a:noFill/>
          </a:ln>
        </p:spPr>
      </p:pic>
      <p:grpSp>
        <p:nvGrpSpPr>
          <p:cNvPr id="15" name="Group 14">
            <a:extLst>
              <a:ext uri="{FF2B5EF4-FFF2-40B4-BE49-F238E27FC236}">
                <a16:creationId xmlns:a16="http://schemas.microsoft.com/office/drawing/2014/main" id="{541063D6-89DD-E935-A79C-7595E5A31872}"/>
              </a:ext>
            </a:extLst>
          </p:cNvPr>
          <p:cNvGrpSpPr/>
          <p:nvPr/>
        </p:nvGrpSpPr>
        <p:grpSpPr>
          <a:xfrm>
            <a:off x="5188959" y="5836228"/>
            <a:ext cx="1422255" cy="877096"/>
            <a:chOff x="5188959" y="5836228"/>
            <a:chExt cx="1422255" cy="877096"/>
          </a:xfrm>
        </p:grpSpPr>
        <p:pic>
          <p:nvPicPr>
            <p:cNvPr id="13" name="Picture 12">
              <a:extLst>
                <a:ext uri="{FF2B5EF4-FFF2-40B4-BE49-F238E27FC236}">
                  <a16:creationId xmlns:a16="http://schemas.microsoft.com/office/drawing/2014/main" id="{B3017061-151A-EDCD-60F5-C4A2E126089B}"/>
                </a:ext>
              </a:extLst>
            </p:cNvPr>
            <p:cNvPicPr>
              <a:picLocks noChangeAspect="1"/>
            </p:cNvPicPr>
            <p:nvPr/>
          </p:nvPicPr>
          <p:blipFill>
            <a:blip r:embed="rId4"/>
            <a:stretch>
              <a:fillRect/>
            </a:stretch>
          </p:blipFill>
          <p:spPr>
            <a:xfrm>
              <a:off x="5223149" y="6026781"/>
              <a:ext cx="1294873" cy="686543"/>
            </a:xfrm>
            <a:prstGeom prst="rect">
              <a:avLst/>
            </a:prstGeom>
          </p:spPr>
        </p:pic>
        <p:sp>
          <p:nvSpPr>
            <p:cNvPr id="14" name="TextBox 13">
              <a:extLst>
                <a:ext uri="{FF2B5EF4-FFF2-40B4-BE49-F238E27FC236}">
                  <a16:creationId xmlns:a16="http://schemas.microsoft.com/office/drawing/2014/main" id="{9149E577-3876-582B-50E0-8B99CC92F523}"/>
                </a:ext>
              </a:extLst>
            </p:cNvPr>
            <p:cNvSpPr txBox="1"/>
            <p:nvPr/>
          </p:nvSpPr>
          <p:spPr>
            <a:xfrm>
              <a:off x="5188959" y="5836228"/>
              <a:ext cx="142225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In collaboration with</a:t>
              </a:r>
            </a:p>
          </p:txBody>
        </p:sp>
      </p:grpSp>
      <p:grpSp>
        <p:nvGrpSpPr>
          <p:cNvPr id="19" name="Group 18">
            <a:extLst>
              <a:ext uri="{FF2B5EF4-FFF2-40B4-BE49-F238E27FC236}">
                <a16:creationId xmlns:a16="http://schemas.microsoft.com/office/drawing/2014/main" id="{CBA8EF05-812B-7682-7FAC-2555D31F93A7}"/>
              </a:ext>
            </a:extLst>
          </p:cNvPr>
          <p:cNvGrpSpPr/>
          <p:nvPr/>
        </p:nvGrpSpPr>
        <p:grpSpPr>
          <a:xfrm>
            <a:off x="7154574" y="5661962"/>
            <a:ext cx="1310687" cy="1056409"/>
            <a:chOff x="7154574" y="5661962"/>
            <a:chExt cx="1310687" cy="1056409"/>
          </a:xfrm>
        </p:grpSpPr>
        <p:sp>
          <p:nvSpPr>
            <p:cNvPr id="17" name="Rectangle 16">
              <a:extLst>
                <a:ext uri="{FF2B5EF4-FFF2-40B4-BE49-F238E27FC236}">
                  <a16:creationId xmlns:a16="http://schemas.microsoft.com/office/drawing/2014/main" id="{1EDD4C1B-41AF-3E0E-3882-53D20D3F1654}"/>
                </a:ext>
              </a:extLst>
            </p:cNvPr>
            <p:cNvSpPr/>
            <p:nvPr/>
          </p:nvSpPr>
          <p:spPr>
            <a:xfrm>
              <a:off x="7154574" y="5661962"/>
              <a:ext cx="1298863" cy="10564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colorful pyramid with text&#10;&#10;Description automatically generated">
              <a:extLst>
                <a:ext uri="{FF2B5EF4-FFF2-40B4-BE49-F238E27FC236}">
                  <a16:creationId xmlns:a16="http://schemas.microsoft.com/office/drawing/2014/main" id="{C246E042-92E1-B382-4A0A-C7672F4EEA82}"/>
                </a:ext>
              </a:extLst>
            </p:cNvPr>
            <p:cNvPicPr>
              <a:picLocks noChangeAspect="1"/>
            </p:cNvPicPr>
            <p:nvPr/>
          </p:nvPicPr>
          <p:blipFill>
            <a:blip r:embed="rId5"/>
            <a:stretch>
              <a:fillRect/>
            </a:stretch>
          </p:blipFill>
          <p:spPr>
            <a:xfrm>
              <a:off x="7155740" y="5701145"/>
              <a:ext cx="1309521" cy="1006186"/>
            </a:xfrm>
            <a:prstGeom prst="rect">
              <a:avLst/>
            </a:prstGeom>
          </p:spPr>
        </p:pic>
      </p:grpSp>
    </p:spTree>
    <p:extLst>
      <p:ext uri="{BB962C8B-B14F-4D97-AF65-F5344CB8AC3E}">
        <p14:creationId xmlns:p14="http://schemas.microsoft.com/office/powerpoint/2010/main" val="1228375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05279"/>
            <a:ext cx="7766936" cy="1571223"/>
          </a:xfrm>
        </p:spPr>
        <p:txBody>
          <a:bodyPr/>
          <a:lstStyle/>
          <a:p>
            <a:pPr algn="ctr"/>
            <a:r>
              <a:rPr lang="en-US" dirty="0"/>
              <a:t>Participation</a:t>
            </a:r>
            <a:br>
              <a:rPr lang="en-US" dirty="0"/>
            </a:br>
            <a:r>
              <a:rPr lang="en-US" sz="4800" dirty="0"/>
              <a:t>Community of Practice</a:t>
            </a:r>
          </a:p>
        </p:txBody>
      </p:sp>
      <p:sp>
        <p:nvSpPr>
          <p:cNvPr id="3" name="Subtitle 2"/>
          <p:cNvSpPr>
            <a:spLocks noGrp="1"/>
          </p:cNvSpPr>
          <p:nvPr>
            <p:ph type="subTitle" idx="1"/>
          </p:nvPr>
        </p:nvSpPr>
        <p:spPr>
          <a:xfrm>
            <a:off x="1394500" y="1828901"/>
            <a:ext cx="8953230" cy="3838027"/>
          </a:xfrm>
        </p:spPr>
        <p:txBody>
          <a:bodyPr vert="horz" lIns="91440" tIns="45720" rIns="91440" bIns="45720" rtlCol="0" anchor="t">
            <a:noAutofit/>
          </a:bodyPr>
          <a:lstStyle/>
          <a:p>
            <a:pPr marL="571500" indent="-571500" algn="l">
              <a:buFont typeface="Arial" panose="020B0604020202020204" pitchFamily="34" charset="0"/>
              <a:buChar char="•"/>
            </a:pPr>
            <a:r>
              <a:rPr lang="en-US" sz="2400" dirty="0">
                <a:cs typeface="Calibri"/>
              </a:rPr>
              <a:t>ECHO is an interactive community: presenters, stakeholders, and community members all communicate and support each other during a session.</a:t>
            </a:r>
          </a:p>
          <a:p>
            <a:pPr marL="571500" indent="-571500" algn="l">
              <a:buFont typeface="Arial" panose="020B0604020202020204" pitchFamily="34" charset="0"/>
              <a:buChar char="•"/>
            </a:pPr>
            <a:r>
              <a:rPr lang="en-US" sz="2400" dirty="0">
                <a:cs typeface="Calibri"/>
              </a:rPr>
              <a:t>Participants are expected to be engaged in asking questions after the didactic and to provide feedback for the case.</a:t>
            </a:r>
          </a:p>
          <a:p>
            <a:pPr marL="571500" indent="-571500" algn="l">
              <a:buFont typeface="Arial" panose="020B0604020202020204" pitchFamily="34" charset="0"/>
              <a:buChar char="•"/>
            </a:pPr>
            <a:r>
              <a:rPr lang="en-US" sz="2400" dirty="0">
                <a:cs typeface="Calibri"/>
              </a:rPr>
              <a:t>Real Situations! Real Solutions! discussions are the best way to solidify skills learned in the didactics and receive directly applicable advice. Consider presenting!</a:t>
            </a:r>
          </a:p>
          <a:p>
            <a:pPr marL="571500" indent="-571500" algn="l">
              <a:buFont typeface="Arial" panose="020B0604020202020204" pitchFamily="34" charset="0"/>
              <a:buChar char="•"/>
            </a:pPr>
            <a:endParaRPr lang="en-US" sz="3600" dirty="0">
              <a:cs typeface="Calibri"/>
            </a:endParaRPr>
          </a:p>
          <a:p>
            <a:pPr algn="l"/>
            <a:endParaRPr lang="en-US" sz="3600" dirty="0"/>
          </a:p>
        </p:txBody>
      </p:sp>
      <p:pic>
        <p:nvPicPr>
          <p:cNvPr id="21" name="Picture 20">
            <a:extLst>
              <a:ext uri="{FF2B5EF4-FFF2-40B4-BE49-F238E27FC236}">
                <a16:creationId xmlns:a16="http://schemas.microsoft.com/office/drawing/2014/main" id="{6D70BDAE-A88B-136C-835D-B78FFC8FFD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4003" y="5615188"/>
            <a:ext cx="1350884" cy="1100631"/>
          </a:xfrm>
          <a:prstGeom prst="rect">
            <a:avLst/>
          </a:prstGeom>
        </p:spPr>
      </p:pic>
      <p:pic>
        <p:nvPicPr>
          <p:cNvPr id="23" name="Picture 22" descr="cid:image008.png@01D79DBF.5FAC9820">
            <a:extLst>
              <a:ext uri="{FF2B5EF4-FFF2-40B4-BE49-F238E27FC236}">
                <a16:creationId xmlns:a16="http://schemas.microsoft.com/office/drawing/2014/main" id="{62818246-322E-E7BC-C38C-BF42286266A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4168" y="6079609"/>
            <a:ext cx="4124325" cy="447675"/>
          </a:xfrm>
          <a:prstGeom prst="rect">
            <a:avLst/>
          </a:prstGeom>
          <a:noFill/>
          <a:ln>
            <a:noFill/>
          </a:ln>
        </p:spPr>
      </p:pic>
      <p:grpSp>
        <p:nvGrpSpPr>
          <p:cNvPr id="27" name="Group 26">
            <a:extLst>
              <a:ext uri="{FF2B5EF4-FFF2-40B4-BE49-F238E27FC236}">
                <a16:creationId xmlns:a16="http://schemas.microsoft.com/office/drawing/2014/main" id="{CAF1764E-5E11-ABCD-1910-64FF7E1B9036}"/>
              </a:ext>
            </a:extLst>
          </p:cNvPr>
          <p:cNvGrpSpPr/>
          <p:nvPr/>
        </p:nvGrpSpPr>
        <p:grpSpPr>
          <a:xfrm>
            <a:off x="5188959" y="5836228"/>
            <a:ext cx="1422255" cy="877096"/>
            <a:chOff x="5188959" y="5836228"/>
            <a:chExt cx="1422255" cy="877096"/>
          </a:xfrm>
        </p:grpSpPr>
        <p:pic>
          <p:nvPicPr>
            <p:cNvPr id="25" name="Picture 24">
              <a:extLst>
                <a:ext uri="{FF2B5EF4-FFF2-40B4-BE49-F238E27FC236}">
                  <a16:creationId xmlns:a16="http://schemas.microsoft.com/office/drawing/2014/main" id="{3DA3846B-D381-6714-8F6B-9E4FBB22FBE3}"/>
                </a:ext>
              </a:extLst>
            </p:cNvPr>
            <p:cNvPicPr>
              <a:picLocks noChangeAspect="1"/>
            </p:cNvPicPr>
            <p:nvPr/>
          </p:nvPicPr>
          <p:blipFill>
            <a:blip r:embed="rId4"/>
            <a:stretch>
              <a:fillRect/>
            </a:stretch>
          </p:blipFill>
          <p:spPr>
            <a:xfrm>
              <a:off x="5223149" y="6026781"/>
              <a:ext cx="1294873" cy="686543"/>
            </a:xfrm>
            <a:prstGeom prst="rect">
              <a:avLst/>
            </a:prstGeom>
          </p:spPr>
        </p:pic>
        <p:sp>
          <p:nvSpPr>
            <p:cNvPr id="26" name="TextBox 25">
              <a:extLst>
                <a:ext uri="{FF2B5EF4-FFF2-40B4-BE49-F238E27FC236}">
                  <a16:creationId xmlns:a16="http://schemas.microsoft.com/office/drawing/2014/main" id="{9CBAC2D8-FD9F-1C9A-7991-5BC9F39C5182}"/>
                </a:ext>
              </a:extLst>
            </p:cNvPr>
            <p:cNvSpPr txBox="1"/>
            <p:nvPr/>
          </p:nvSpPr>
          <p:spPr>
            <a:xfrm>
              <a:off x="5188959" y="5836228"/>
              <a:ext cx="142225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In collaboration with</a:t>
              </a:r>
            </a:p>
          </p:txBody>
        </p:sp>
      </p:grpSp>
      <p:grpSp>
        <p:nvGrpSpPr>
          <p:cNvPr id="31" name="Group 30">
            <a:extLst>
              <a:ext uri="{FF2B5EF4-FFF2-40B4-BE49-F238E27FC236}">
                <a16:creationId xmlns:a16="http://schemas.microsoft.com/office/drawing/2014/main" id="{6D283927-E79C-CCF9-6A8B-E16C7DF489DC}"/>
              </a:ext>
            </a:extLst>
          </p:cNvPr>
          <p:cNvGrpSpPr/>
          <p:nvPr/>
        </p:nvGrpSpPr>
        <p:grpSpPr>
          <a:xfrm>
            <a:off x="7154574" y="5661962"/>
            <a:ext cx="1310687" cy="1056409"/>
            <a:chOff x="7154574" y="5661962"/>
            <a:chExt cx="1310687" cy="1056409"/>
          </a:xfrm>
        </p:grpSpPr>
        <p:sp>
          <p:nvSpPr>
            <p:cNvPr id="29" name="Rectangle 28">
              <a:extLst>
                <a:ext uri="{FF2B5EF4-FFF2-40B4-BE49-F238E27FC236}">
                  <a16:creationId xmlns:a16="http://schemas.microsoft.com/office/drawing/2014/main" id="{76BD6055-F14A-324A-2EC5-28D972F28548}"/>
                </a:ext>
              </a:extLst>
            </p:cNvPr>
            <p:cNvSpPr/>
            <p:nvPr/>
          </p:nvSpPr>
          <p:spPr>
            <a:xfrm>
              <a:off x="7154574" y="5661962"/>
              <a:ext cx="1298863" cy="10564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colorful pyramid with text&#10;&#10;Description automatically generated">
              <a:extLst>
                <a:ext uri="{FF2B5EF4-FFF2-40B4-BE49-F238E27FC236}">
                  <a16:creationId xmlns:a16="http://schemas.microsoft.com/office/drawing/2014/main" id="{8DA6B722-F60E-4956-08BB-CF9D80EC6CF5}"/>
                </a:ext>
              </a:extLst>
            </p:cNvPr>
            <p:cNvPicPr>
              <a:picLocks noChangeAspect="1"/>
            </p:cNvPicPr>
            <p:nvPr/>
          </p:nvPicPr>
          <p:blipFill>
            <a:blip r:embed="rId5"/>
            <a:stretch>
              <a:fillRect/>
            </a:stretch>
          </p:blipFill>
          <p:spPr>
            <a:xfrm>
              <a:off x="7155740" y="5701145"/>
              <a:ext cx="1309521" cy="1006186"/>
            </a:xfrm>
            <a:prstGeom prst="rect">
              <a:avLst/>
            </a:prstGeom>
          </p:spPr>
        </p:pic>
      </p:grpSp>
    </p:spTree>
    <p:extLst>
      <p:ext uri="{BB962C8B-B14F-4D97-AF65-F5344CB8AC3E}">
        <p14:creationId xmlns:p14="http://schemas.microsoft.com/office/powerpoint/2010/main" val="67853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373487"/>
            <a:ext cx="7766936" cy="1824838"/>
          </a:xfrm>
        </p:spPr>
        <p:txBody>
          <a:bodyPr/>
          <a:lstStyle/>
          <a:p>
            <a:pPr algn="ctr"/>
            <a:r>
              <a:rPr lang="en-US" dirty="0"/>
              <a:t>Key Components of an ECHO Session	</a:t>
            </a:r>
          </a:p>
        </p:txBody>
      </p:sp>
      <p:sp>
        <p:nvSpPr>
          <p:cNvPr id="3" name="Subtitle 2"/>
          <p:cNvSpPr>
            <a:spLocks noGrp="1"/>
          </p:cNvSpPr>
          <p:nvPr>
            <p:ph type="subTitle" idx="1"/>
          </p:nvPr>
        </p:nvSpPr>
        <p:spPr>
          <a:xfrm>
            <a:off x="1687371" y="2586671"/>
            <a:ext cx="7766936" cy="2640171"/>
          </a:xfrm>
        </p:spPr>
        <p:txBody>
          <a:bodyPr>
            <a:normAutofit fontScale="92500" lnSpcReduction="10000"/>
          </a:bodyPr>
          <a:lstStyle/>
          <a:p>
            <a:pPr marL="571500" indent="-571500" algn="l">
              <a:buFont typeface="Arial" panose="020B0604020202020204" pitchFamily="34" charset="0"/>
              <a:buChar char="•"/>
            </a:pPr>
            <a:r>
              <a:rPr lang="en-US" sz="3600" dirty="0"/>
              <a:t>Didactic Speaker</a:t>
            </a:r>
          </a:p>
          <a:p>
            <a:pPr marL="571500" indent="-571500" algn="l">
              <a:buFont typeface="Arial" panose="020B0604020202020204" pitchFamily="34" charset="0"/>
              <a:buChar char="•"/>
            </a:pPr>
            <a:r>
              <a:rPr lang="en-US" sz="3600" dirty="0"/>
              <a:t>Real Situations! Real Solutions! Presentation and Discussion</a:t>
            </a:r>
          </a:p>
          <a:p>
            <a:pPr marL="571500" indent="-571500" algn="l">
              <a:buFont typeface="Arial" panose="020B0604020202020204" pitchFamily="34" charset="0"/>
              <a:buChar char="•"/>
            </a:pPr>
            <a:r>
              <a:rPr lang="en-US" sz="3600" dirty="0"/>
              <a:t>Community of Practice – information and knowledge sharing</a:t>
            </a:r>
          </a:p>
        </p:txBody>
      </p:sp>
      <p:pic>
        <p:nvPicPr>
          <p:cNvPr id="5" name="Picture 4">
            <a:extLst>
              <a:ext uri="{FF2B5EF4-FFF2-40B4-BE49-F238E27FC236}">
                <a16:creationId xmlns:a16="http://schemas.microsoft.com/office/drawing/2014/main" id="{4CC61662-BD29-FBD2-E825-F845AC3E72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4003" y="5615188"/>
            <a:ext cx="1350884" cy="1100631"/>
          </a:xfrm>
          <a:prstGeom prst="rect">
            <a:avLst/>
          </a:prstGeom>
        </p:spPr>
      </p:pic>
      <p:pic>
        <p:nvPicPr>
          <p:cNvPr id="7" name="Picture 6" descr="cid:image008.png@01D79DBF.5FAC9820">
            <a:extLst>
              <a:ext uri="{FF2B5EF4-FFF2-40B4-BE49-F238E27FC236}">
                <a16:creationId xmlns:a16="http://schemas.microsoft.com/office/drawing/2014/main" id="{CAC3FD1C-3DBF-A2A8-690C-1461FFE26DF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4168" y="6079609"/>
            <a:ext cx="4124325" cy="447675"/>
          </a:xfrm>
          <a:prstGeom prst="rect">
            <a:avLst/>
          </a:prstGeom>
          <a:noFill/>
          <a:ln>
            <a:noFill/>
          </a:ln>
        </p:spPr>
      </p:pic>
      <p:grpSp>
        <p:nvGrpSpPr>
          <p:cNvPr id="15" name="Group 14">
            <a:extLst>
              <a:ext uri="{FF2B5EF4-FFF2-40B4-BE49-F238E27FC236}">
                <a16:creationId xmlns:a16="http://schemas.microsoft.com/office/drawing/2014/main" id="{BC3941C5-1783-77B4-4051-9AD8CB81C9C9}"/>
              </a:ext>
            </a:extLst>
          </p:cNvPr>
          <p:cNvGrpSpPr/>
          <p:nvPr/>
        </p:nvGrpSpPr>
        <p:grpSpPr>
          <a:xfrm>
            <a:off x="5188959" y="5836228"/>
            <a:ext cx="1422255" cy="877096"/>
            <a:chOff x="5188959" y="5836228"/>
            <a:chExt cx="1422255" cy="877096"/>
          </a:xfrm>
        </p:grpSpPr>
        <p:pic>
          <p:nvPicPr>
            <p:cNvPr id="13" name="Picture 12">
              <a:extLst>
                <a:ext uri="{FF2B5EF4-FFF2-40B4-BE49-F238E27FC236}">
                  <a16:creationId xmlns:a16="http://schemas.microsoft.com/office/drawing/2014/main" id="{12096AB6-93E3-635E-53D2-71FD31F726BF}"/>
                </a:ext>
              </a:extLst>
            </p:cNvPr>
            <p:cNvPicPr>
              <a:picLocks noChangeAspect="1"/>
            </p:cNvPicPr>
            <p:nvPr/>
          </p:nvPicPr>
          <p:blipFill>
            <a:blip r:embed="rId4"/>
            <a:stretch>
              <a:fillRect/>
            </a:stretch>
          </p:blipFill>
          <p:spPr>
            <a:xfrm>
              <a:off x="5223149" y="6026781"/>
              <a:ext cx="1294873" cy="686543"/>
            </a:xfrm>
            <a:prstGeom prst="rect">
              <a:avLst/>
            </a:prstGeom>
          </p:spPr>
        </p:pic>
        <p:sp>
          <p:nvSpPr>
            <p:cNvPr id="14" name="TextBox 13">
              <a:extLst>
                <a:ext uri="{FF2B5EF4-FFF2-40B4-BE49-F238E27FC236}">
                  <a16:creationId xmlns:a16="http://schemas.microsoft.com/office/drawing/2014/main" id="{C67309A2-89E8-6FE7-F02C-51C998B3BF5F}"/>
                </a:ext>
              </a:extLst>
            </p:cNvPr>
            <p:cNvSpPr txBox="1"/>
            <p:nvPr/>
          </p:nvSpPr>
          <p:spPr>
            <a:xfrm>
              <a:off x="5188959" y="5836228"/>
              <a:ext cx="142225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In collaboration with</a:t>
              </a:r>
            </a:p>
          </p:txBody>
        </p:sp>
      </p:grpSp>
      <p:grpSp>
        <p:nvGrpSpPr>
          <p:cNvPr id="19" name="Group 18">
            <a:extLst>
              <a:ext uri="{FF2B5EF4-FFF2-40B4-BE49-F238E27FC236}">
                <a16:creationId xmlns:a16="http://schemas.microsoft.com/office/drawing/2014/main" id="{8D1E0F48-7380-23B8-278F-F2A54158B652}"/>
              </a:ext>
            </a:extLst>
          </p:cNvPr>
          <p:cNvGrpSpPr/>
          <p:nvPr/>
        </p:nvGrpSpPr>
        <p:grpSpPr>
          <a:xfrm>
            <a:off x="7154574" y="5661962"/>
            <a:ext cx="1310687" cy="1056409"/>
            <a:chOff x="7154574" y="5661962"/>
            <a:chExt cx="1310687" cy="1056409"/>
          </a:xfrm>
        </p:grpSpPr>
        <p:sp>
          <p:nvSpPr>
            <p:cNvPr id="17" name="Rectangle 16">
              <a:extLst>
                <a:ext uri="{FF2B5EF4-FFF2-40B4-BE49-F238E27FC236}">
                  <a16:creationId xmlns:a16="http://schemas.microsoft.com/office/drawing/2014/main" id="{E7333C41-61D0-AED6-0A0A-7E834C295C4F}"/>
                </a:ext>
              </a:extLst>
            </p:cNvPr>
            <p:cNvSpPr/>
            <p:nvPr/>
          </p:nvSpPr>
          <p:spPr>
            <a:xfrm>
              <a:off x="7154574" y="5661962"/>
              <a:ext cx="1298863" cy="10564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colorful pyramid with text&#10;&#10;Description automatically generated">
              <a:extLst>
                <a:ext uri="{FF2B5EF4-FFF2-40B4-BE49-F238E27FC236}">
                  <a16:creationId xmlns:a16="http://schemas.microsoft.com/office/drawing/2014/main" id="{0F7554CD-6BF7-58A8-52E2-2F5C099A712E}"/>
                </a:ext>
              </a:extLst>
            </p:cNvPr>
            <p:cNvPicPr>
              <a:picLocks noChangeAspect="1"/>
            </p:cNvPicPr>
            <p:nvPr/>
          </p:nvPicPr>
          <p:blipFill>
            <a:blip r:embed="rId5"/>
            <a:stretch>
              <a:fillRect/>
            </a:stretch>
          </p:blipFill>
          <p:spPr>
            <a:xfrm>
              <a:off x="7155740" y="5701145"/>
              <a:ext cx="1309521" cy="1006186"/>
            </a:xfrm>
            <a:prstGeom prst="rect">
              <a:avLst/>
            </a:prstGeom>
          </p:spPr>
        </p:pic>
      </p:grpSp>
    </p:spTree>
    <p:extLst>
      <p:ext uri="{BB962C8B-B14F-4D97-AF65-F5344CB8AC3E}">
        <p14:creationId xmlns:p14="http://schemas.microsoft.com/office/powerpoint/2010/main" val="2838655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373487"/>
            <a:ext cx="7766936" cy="1635617"/>
          </a:xfrm>
        </p:spPr>
        <p:txBody>
          <a:bodyPr/>
          <a:lstStyle/>
          <a:p>
            <a:pPr algn="ctr"/>
            <a:r>
              <a:rPr lang="en-US" dirty="0"/>
              <a:t>Please Protect Individual Privacy</a:t>
            </a:r>
          </a:p>
        </p:txBody>
      </p:sp>
      <p:sp>
        <p:nvSpPr>
          <p:cNvPr id="3" name="Subtitle 2"/>
          <p:cNvSpPr>
            <a:spLocks noGrp="1"/>
          </p:cNvSpPr>
          <p:nvPr>
            <p:ph type="subTitle" idx="1"/>
          </p:nvPr>
        </p:nvSpPr>
        <p:spPr>
          <a:xfrm>
            <a:off x="1507066" y="2266682"/>
            <a:ext cx="8229361" cy="3305443"/>
          </a:xfrm>
        </p:spPr>
        <p:txBody>
          <a:bodyPr>
            <a:normAutofit fontScale="55000" lnSpcReduction="20000"/>
          </a:bodyPr>
          <a:lstStyle/>
          <a:p>
            <a:pPr marL="571500" indent="-571500" algn="l">
              <a:spcBef>
                <a:spcPts val="1800"/>
              </a:spcBef>
              <a:buFont typeface="Arial" panose="020B0604020202020204" pitchFamily="34" charset="0"/>
              <a:buChar char="•"/>
            </a:pPr>
            <a:r>
              <a:rPr lang="en-US" sz="3600" dirty="0">
                <a:cs typeface="Calibri"/>
              </a:rPr>
              <a:t>When sharing information about another person or child:</a:t>
            </a:r>
            <a:endParaRPr lang="en-US" sz="3600" dirty="0">
              <a:ea typeface="+mn-lt"/>
              <a:cs typeface="+mn-lt"/>
            </a:endParaRPr>
          </a:p>
          <a:p>
            <a:pPr marL="571500" indent="-571500" algn="l">
              <a:spcBef>
                <a:spcPts val="1800"/>
              </a:spcBef>
              <a:buFont typeface="Arial" panose="020B0604020202020204" pitchFamily="34" charset="0"/>
              <a:buChar char="•"/>
            </a:pPr>
            <a:r>
              <a:rPr lang="en-US" sz="3600" dirty="0">
                <a:cs typeface="Calibri"/>
              </a:rPr>
              <a:t>Avoid using their real </a:t>
            </a:r>
            <a:r>
              <a:rPr lang="en-US" sz="3600" b="1" i="1" dirty="0">
                <a:cs typeface="Calibri"/>
              </a:rPr>
              <a:t>first, middle, or last name or any initials</a:t>
            </a:r>
            <a:r>
              <a:rPr lang="en-US" sz="3600" dirty="0">
                <a:cs typeface="Calibri"/>
              </a:rPr>
              <a:t>.</a:t>
            </a:r>
            <a:endParaRPr lang="en-US" sz="3600" dirty="0">
              <a:ea typeface="+mn-lt"/>
              <a:cs typeface="+mn-lt"/>
            </a:endParaRPr>
          </a:p>
          <a:p>
            <a:pPr marL="571500" indent="-571500" algn="l">
              <a:spcBef>
                <a:spcPts val="1800"/>
              </a:spcBef>
              <a:buFont typeface="Arial" panose="020B0604020202020204" pitchFamily="34" charset="0"/>
              <a:buChar char="•"/>
            </a:pPr>
            <a:r>
              <a:rPr lang="en-US" sz="3600" dirty="0">
                <a:cs typeface="Calibri"/>
              </a:rPr>
              <a:t>Do not identify an individual’s </a:t>
            </a:r>
            <a:r>
              <a:rPr lang="en-US" sz="3600" b="1" i="1" dirty="0">
                <a:cs typeface="Calibri"/>
              </a:rPr>
              <a:t>family</a:t>
            </a:r>
            <a:r>
              <a:rPr lang="en-US" sz="3600" b="1" dirty="0">
                <a:cs typeface="Calibri"/>
              </a:rPr>
              <a:t> </a:t>
            </a:r>
            <a:r>
              <a:rPr lang="en-US" sz="3600" b="1" i="1" dirty="0">
                <a:cs typeface="Calibri"/>
              </a:rPr>
              <a:t>members,</a:t>
            </a:r>
            <a:r>
              <a:rPr lang="en-US" sz="3600" dirty="0">
                <a:cs typeface="Calibri"/>
              </a:rPr>
              <a:t> </a:t>
            </a:r>
            <a:r>
              <a:rPr lang="en-US" sz="3600" b="1" i="1" dirty="0">
                <a:cs typeface="Calibri"/>
              </a:rPr>
              <a:t>friends,</a:t>
            </a:r>
            <a:r>
              <a:rPr lang="en-US" sz="3600" dirty="0">
                <a:cs typeface="Calibri"/>
              </a:rPr>
              <a:t> </a:t>
            </a:r>
            <a:r>
              <a:rPr lang="en-US" sz="3600" b="1" i="1" dirty="0">
                <a:cs typeface="Calibri"/>
              </a:rPr>
              <a:t>co-workers,</a:t>
            </a:r>
            <a:r>
              <a:rPr lang="en-US" sz="3600" dirty="0">
                <a:cs typeface="Calibri"/>
              </a:rPr>
              <a:t> </a:t>
            </a:r>
            <a:r>
              <a:rPr lang="en-US" sz="3600" b="1" i="1" dirty="0">
                <a:cs typeface="Calibri"/>
              </a:rPr>
              <a:t>email addresses,</a:t>
            </a:r>
            <a:r>
              <a:rPr lang="en-US" sz="3600" dirty="0">
                <a:cs typeface="Calibri"/>
              </a:rPr>
              <a:t> </a:t>
            </a:r>
            <a:r>
              <a:rPr lang="en-US" sz="3600" b="1" i="1" dirty="0">
                <a:cs typeface="Calibri"/>
              </a:rPr>
              <a:t>etc</a:t>
            </a:r>
            <a:r>
              <a:rPr lang="en-US" sz="3600" dirty="0">
                <a:cs typeface="Calibri"/>
              </a:rPr>
              <a:t>.</a:t>
            </a:r>
            <a:endParaRPr lang="en-US" sz="3600" dirty="0">
              <a:ea typeface="+mn-lt"/>
              <a:cs typeface="+mn-lt"/>
            </a:endParaRPr>
          </a:p>
          <a:p>
            <a:pPr marL="571500" indent="-571500" algn="l">
              <a:spcBef>
                <a:spcPts val="1800"/>
              </a:spcBef>
              <a:buFont typeface="Arial" panose="020B0604020202020204" pitchFamily="34" charset="0"/>
              <a:buChar char="•"/>
            </a:pPr>
            <a:r>
              <a:rPr lang="en-US" sz="3600" dirty="0">
                <a:cs typeface="Calibri"/>
              </a:rPr>
              <a:t>De-identify examples and situations.</a:t>
            </a:r>
            <a:endParaRPr lang="en-US" sz="3600" dirty="0">
              <a:ea typeface="+mn-lt"/>
              <a:cs typeface="+mn-lt"/>
            </a:endParaRPr>
          </a:p>
          <a:p>
            <a:pPr marL="571500" indent="-571500" algn="l">
              <a:spcBef>
                <a:spcPts val="1800"/>
              </a:spcBef>
              <a:buFont typeface="Arial" panose="020B0604020202020204" pitchFamily="34" charset="0"/>
              <a:buChar char="•"/>
            </a:pPr>
            <a:r>
              <a:rPr lang="en-US" sz="3600" dirty="0">
                <a:cs typeface="Calibri"/>
              </a:rPr>
              <a:t>Use the chat to contact a HUB team member if you are unsure. HUB members are those attending with an </a:t>
            </a:r>
            <a:r>
              <a:rPr lang="en-US" sz="3600" b="1" dirty="0">
                <a:cs typeface="Calibri"/>
              </a:rPr>
              <a:t>*</a:t>
            </a:r>
            <a:r>
              <a:rPr lang="en-US" sz="3600" dirty="0">
                <a:cs typeface="Calibri"/>
              </a:rPr>
              <a:t> before their name.</a:t>
            </a:r>
            <a:endParaRPr lang="en-US" sz="3600" dirty="0">
              <a:ea typeface="+mn-lt"/>
              <a:cs typeface="+mn-lt"/>
            </a:endParaRPr>
          </a:p>
          <a:p>
            <a:endParaRPr lang="en-US" sz="3600" dirty="0"/>
          </a:p>
        </p:txBody>
      </p:sp>
      <p:pic>
        <p:nvPicPr>
          <p:cNvPr id="5" name="Picture 4">
            <a:extLst>
              <a:ext uri="{FF2B5EF4-FFF2-40B4-BE49-F238E27FC236}">
                <a16:creationId xmlns:a16="http://schemas.microsoft.com/office/drawing/2014/main" id="{E81987F9-3149-EA45-3D29-186FAC42D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4003" y="5615188"/>
            <a:ext cx="1350884" cy="1100631"/>
          </a:xfrm>
          <a:prstGeom prst="rect">
            <a:avLst/>
          </a:prstGeom>
        </p:spPr>
      </p:pic>
      <p:pic>
        <p:nvPicPr>
          <p:cNvPr id="7" name="Picture 6" descr="cid:image008.png@01D79DBF.5FAC9820">
            <a:extLst>
              <a:ext uri="{FF2B5EF4-FFF2-40B4-BE49-F238E27FC236}">
                <a16:creationId xmlns:a16="http://schemas.microsoft.com/office/drawing/2014/main" id="{643E9E20-ED49-8335-BAC9-C392C94D7E5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4168" y="6079609"/>
            <a:ext cx="4124325" cy="447675"/>
          </a:xfrm>
          <a:prstGeom prst="rect">
            <a:avLst/>
          </a:prstGeom>
          <a:noFill/>
          <a:ln>
            <a:noFill/>
          </a:ln>
        </p:spPr>
      </p:pic>
      <p:grpSp>
        <p:nvGrpSpPr>
          <p:cNvPr id="15" name="Group 14">
            <a:extLst>
              <a:ext uri="{FF2B5EF4-FFF2-40B4-BE49-F238E27FC236}">
                <a16:creationId xmlns:a16="http://schemas.microsoft.com/office/drawing/2014/main" id="{5439BDEE-1239-3B47-E7A6-AFFC68770F66}"/>
              </a:ext>
            </a:extLst>
          </p:cNvPr>
          <p:cNvGrpSpPr/>
          <p:nvPr/>
        </p:nvGrpSpPr>
        <p:grpSpPr>
          <a:xfrm>
            <a:off x="5188959" y="5836228"/>
            <a:ext cx="1422255" cy="877096"/>
            <a:chOff x="5188959" y="5836228"/>
            <a:chExt cx="1422255" cy="877096"/>
          </a:xfrm>
        </p:grpSpPr>
        <p:pic>
          <p:nvPicPr>
            <p:cNvPr id="13" name="Picture 12">
              <a:extLst>
                <a:ext uri="{FF2B5EF4-FFF2-40B4-BE49-F238E27FC236}">
                  <a16:creationId xmlns:a16="http://schemas.microsoft.com/office/drawing/2014/main" id="{1ECF819C-1275-9344-1CE7-264828735B08}"/>
                </a:ext>
              </a:extLst>
            </p:cNvPr>
            <p:cNvPicPr>
              <a:picLocks noChangeAspect="1"/>
            </p:cNvPicPr>
            <p:nvPr/>
          </p:nvPicPr>
          <p:blipFill>
            <a:blip r:embed="rId4"/>
            <a:stretch>
              <a:fillRect/>
            </a:stretch>
          </p:blipFill>
          <p:spPr>
            <a:xfrm>
              <a:off x="5223149" y="6026781"/>
              <a:ext cx="1294873" cy="686543"/>
            </a:xfrm>
            <a:prstGeom prst="rect">
              <a:avLst/>
            </a:prstGeom>
          </p:spPr>
        </p:pic>
        <p:sp>
          <p:nvSpPr>
            <p:cNvPr id="14" name="TextBox 13">
              <a:extLst>
                <a:ext uri="{FF2B5EF4-FFF2-40B4-BE49-F238E27FC236}">
                  <a16:creationId xmlns:a16="http://schemas.microsoft.com/office/drawing/2014/main" id="{6842757C-DCC0-FFDC-4773-39C514B0CA61}"/>
                </a:ext>
              </a:extLst>
            </p:cNvPr>
            <p:cNvSpPr txBox="1"/>
            <p:nvPr/>
          </p:nvSpPr>
          <p:spPr>
            <a:xfrm>
              <a:off x="5188959" y="5836228"/>
              <a:ext cx="142225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In collaboration with</a:t>
              </a:r>
            </a:p>
          </p:txBody>
        </p:sp>
      </p:grpSp>
      <p:grpSp>
        <p:nvGrpSpPr>
          <p:cNvPr id="19" name="Group 18">
            <a:extLst>
              <a:ext uri="{FF2B5EF4-FFF2-40B4-BE49-F238E27FC236}">
                <a16:creationId xmlns:a16="http://schemas.microsoft.com/office/drawing/2014/main" id="{B3C34FA2-832A-BD10-B0BE-D0ED95BE331C}"/>
              </a:ext>
            </a:extLst>
          </p:cNvPr>
          <p:cNvGrpSpPr/>
          <p:nvPr/>
        </p:nvGrpSpPr>
        <p:grpSpPr>
          <a:xfrm>
            <a:off x="7154574" y="5661962"/>
            <a:ext cx="1310687" cy="1056409"/>
            <a:chOff x="7154574" y="5661962"/>
            <a:chExt cx="1310687" cy="1056409"/>
          </a:xfrm>
        </p:grpSpPr>
        <p:sp>
          <p:nvSpPr>
            <p:cNvPr id="17" name="Rectangle 16">
              <a:extLst>
                <a:ext uri="{FF2B5EF4-FFF2-40B4-BE49-F238E27FC236}">
                  <a16:creationId xmlns:a16="http://schemas.microsoft.com/office/drawing/2014/main" id="{D9482B97-6FE5-75B6-3397-D83BF85C4B0B}"/>
                </a:ext>
              </a:extLst>
            </p:cNvPr>
            <p:cNvSpPr/>
            <p:nvPr/>
          </p:nvSpPr>
          <p:spPr>
            <a:xfrm>
              <a:off x="7154574" y="5661962"/>
              <a:ext cx="1298863" cy="10564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colorful pyramid with text&#10;&#10;Description automatically generated">
              <a:extLst>
                <a:ext uri="{FF2B5EF4-FFF2-40B4-BE49-F238E27FC236}">
                  <a16:creationId xmlns:a16="http://schemas.microsoft.com/office/drawing/2014/main" id="{47751E5F-39CA-194C-A9DA-AA47D027E5CC}"/>
                </a:ext>
              </a:extLst>
            </p:cNvPr>
            <p:cNvPicPr>
              <a:picLocks noChangeAspect="1"/>
            </p:cNvPicPr>
            <p:nvPr/>
          </p:nvPicPr>
          <p:blipFill>
            <a:blip r:embed="rId5"/>
            <a:stretch>
              <a:fillRect/>
            </a:stretch>
          </p:blipFill>
          <p:spPr>
            <a:xfrm>
              <a:off x="7155740" y="5701145"/>
              <a:ext cx="1309521" cy="1006186"/>
            </a:xfrm>
            <a:prstGeom prst="rect">
              <a:avLst/>
            </a:prstGeom>
          </p:spPr>
        </p:pic>
      </p:grpSp>
    </p:spTree>
    <p:extLst>
      <p:ext uri="{BB962C8B-B14F-4D97-AF65-F5344CB8AC3E}">
        <p14:creationId xmlns:p14="http://schemas.microsoft.com/office/powerpoint/2010/main" val="1814911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69578"/>
            <a:ext cx="7766936" cy="1506828"/>
          </a:xfrm>
        </p:spPr>
        <p:txBody>
          <a:bodyPr/>
          <a:lstStyle/>
          <a:p>
            <a:pPr algn="ctr"/>
            <a:r>
              <a:rPr lang="en-US" sz="5000" dirty="0"/>
              <a:t>Renaming Your </a:t>
            </a:r>
            <a:br>
              <a:rPr lang="en-US" sz="5000" dirty="0"/>
            </a:br>
            <a:r>
              <a:rPr lang="en-US" sz="5000" dirty="0"/>
              <a:t>Zoom Profile</a:t>
            </a:r>
          </a:p>
        </p:txBody>
      </p:sp>
      <p:sp>
        <p:nvSpPr>
          <p:cNvPr id="3" name="Subtitle 2"/>
          <p:cNvSpPr>
            <a:spLocks noGrp="1"/>
          </p:cNvSpPr>
          <p:nvPr>
            <p:ph type="subTitle" idx="1"/>
          </p:nvPr>
        </p:nvSpPr>
        <p:spPr>
          <a:xfrm>
            <a:off x="1159338" y="1727198"/>
            <a:ext cx="7957436" cy="4448148"/>
          </a:xfrm>
        </p:spPr>
        <p:txBody>
          <a:bodyPr vert="horz" lIns="91440" tIns="45720" rIns="91440" bIns="45720" rtlCol="0" anchor="t">
            <a:noAutofit/>
          </a:bodyPr>
          <a:lstStyle/>
          <a:p>
            <a:pPr marL="571500" indent="-571500" algn="l">
              <a:spcBef>
                <a:spcPts val="1800"/>
              </a:spcBef>
              <a:buFont typeface="Arial" panose="020B0604020202020204" pitchFamily="34" charset="0"/>
              <a:buChar char="•"/>
            </a:pPr>
            <a:r>
              <a:rPr lang="en-US" sz="2400" dirty="0">
                <a:cs typeface="Calibri"/>
              </a:rPr>
              <a:t>Please rename your profile to your first and last name, and organization, as applicable.</a:t>
            </a:r>
            <a:endParaRPr lang="en-US" sz="2400" dirty="0">
              <a:ea typeface="+mn-lt"/>
              <a:cs typeface="+mn-lt"/>
            </a:endParaRPr>
          </a:p>
          <a:p>
            <a:pPr marL="571500" indent="-571500" algn="l">
              <a:spcBef>
                <a:spcPts val="1800"/>
              </a:spcBef>
              <a:buFont typeface="Arial" panose="020B0604020202020204" pitchFamily="34" charset="0"/>
              <a:buChar char="•"/>
            </a:pPr>
            <a:r>
              <a:rPr lang="en-US" sz="2400" dirty="0">
                <a:cs typeface="Calibri"/>
              </a:rPr>
              <a:t>Click the “Participants” icon on the bottom menu of the Zoom window.</a:t>
            </a:r>
            <a:endParaRPr lang="en-US" sz="2400" dirty="0">
              <a:ea typeface="+mn-lt"/>
              <a:cs typeface="+mn-lt"/>
            </a:endParaRPr>
          </a:p>
          <a:p>
            <a:pPr marL="571500" indent="-571500" algn="l">
              <a:spcBef>
                <a:spcPts val="1800"/>
              </a:spcBef>
              <a:buFont typeface="Arial" panose="020B0604020202020204" pitchFamily="34" charset="0"/>
              <a:buChar char="•"/>
            </a:pPr>
            <a:r>
              <a:rPr lang="en-US" sz="2400" dirty="0">
                <a:cs typeface="Calibri"/>
              </a:rPr>
              <a:t>Click on your profile.</a:t>
            </a:r>
            <a:endParaRPr lang="en-US" sz="2400" dirty="0">
              <a:ea typeface="+mn-lt"/>
              <a:cs typeface="+mn-lt"/>
            </a:endParaRPr>
          </a:p>
          <a:p>
            <a:pPr marL="571500" indent="-571500" algn="l">
              <a:spcBef>
                <a:spcPts val="1800"/>
              </a:spcBef>
              <a:buFont typeface="Arial" panose="020B0604020202020204" pitchFamily="34" charset="0"/>
              <a:buChar char="•"/>
            </a:pPr>
            <a:r>
              <a:rPr lang="en-US" sz="2400" dirty="0">
                <a:cs typeface="Calibri"/>
              </a:rPr>
              <a:t>Rename your profile in the dialogue box.</a:t>
            </a:r>
            <a:endParaRPr lang="en-US" sz="2400" dirty="0">
              <a:ea typeface="+mn-lt"/>
              <a:cs typeface="+mn-lt"/>
            </a:endParaRPr>
          </a:p>
          <a:p>
            <a:pPr marL="571500" indent="-571500" algn="l">
              <a:spcBef>
                <a:spcPts val="3000"/>
              </a:spcBef>
              <a:buFont typeface="Arial" panose="020B0604020202020204" pitchFamily="34" charset="0"/>
              <a:buChar char="•"/>
            </a:pPr>
            <a:r>
              <a:rPr lang="en-US" sz="2400" b="1" dirty="0">
                <a:cs typeface="Calibri"/>
              </a:rPr>
              <a:t>EXAMPLE:</a:t>
            </a:r>
            <a:endParaRPr lang="en-US" sz="2400" dirty="0">
              <a:ea typeface="+mn-lt"/>
              <a:cs typeface="+mn-lt"/>
            </a:endParaRPr>
          </a:p>
          <a:p>
            <a:pPr marL="571500" indent="-571500" algn="l">
              <a:spcBef>
                <a:spcPts val="600"/>
              </a:spcBef>
              <a:buFont typeface="Arial" panose="020B0604020202020204" pitchFamily="34" charset="0"/>
              <a:buChar char="•"/>
            </a:pPr>
            <a:r>
              <a:rPr lang="en-US" sz="2400" i="1" dirty="0">
                <a:cs typeface="Calibri"/>
              </a:rPr>
              <a:t>   John Smith, UT, SLP, DDI VANTAGE</a:t>
            </a:r>
            <a:endParaRPr lang="en-US" sz="2400" dirty="0">
              <a:ea typeface="+mn-lt"/>
              <a:cs typeface="+mn-lt"/>
            </a:endParaRPr>
          </a:p>
          <a:p>
            <a:pPr marL="571500" indent="-571500" algn="l">
              <a:buFont typeface="Arial" panose="020B0604020202020204" pitchFamily="34" charset="0"/>
              <a:buChar char="•"/>
            </a:pPr>
            <a:endParaRPr lang="en-US" sz="3600" dirty="0"/>
          </a:p>
        </p:txBody>
      </p:sp>
      <p:pic>
        <p:nvPicPr>
          <p:cNvPr id="7" name="Picture 7" descr="Graphical user interface, text, application, chat or text message&#10;&#10;Description automatically generated">
            <a:extLst>
              <a:ext uri="{FF2B5EF4-FFF2-40B4-BE49-F238E27FC236}">
                <a16:creationId xmlns:a16="http://schemas.microsoft.com/office/drawing/2014/main" id="{9079E8CB-3E46-69F1-194A-F15B4FD3D42F}"/>
              </a:ext>
            </a:extLst>
          </p:cNvPr>
          <p:cNvPicPr>
            <a:picLocks noChangeAspect="1"/>
          </p:cNvPicPr>
          <p:nvPr/>
        </p:nvPicPr>
        <p:blipFill>
          <a:blip r:embed="rId2"/>
          <a:stretch>
            <a:fillRect/>
          </a:stretch>
        </p:blipFill>
        <p:spPr>
          <a:xfrm>
            <a:off x="8739203" y="2569199"/>
            <a:ext cx="3051038" cy="2765076"/>
          </a:xfrm>
          <a:prstGeom prst="rect">
            <a:avLst/>
          </a:prstGeom>
        </p:spPr>
      </p:pic>
      <p:pic>
        <p:nvPicPr>
          <p:cNvPr id="8" name="Picture 7">
            <a:extLst>
              <a:ext uri="{FF2B5EF4-FFF2-40B4-BE49-F238E27FC236}">
                <a16:creationId xmlns:a16="http://schemas.microsoft.com/office/drawing/2014/main" id="{9C27F350-FFE5-999E-25C0-7B8ACF7755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4003" y="5615188"/>
            <a:ext cx="1350884" cy="1100631"/>
          </a:xfrm>
          <a:prstGeom prst="rect">
            <a:avLst/>
          </a:prstGeom>
        </p:spPr>
      </p:pic>
      <p:pic>
        <p:nvPicPr>
          <p:cNvPr id="14" name="Picture 13" descr="cid:image008.png@01D79DBF.5FAC9820">
            <a:extLst>
              <a:ext uri="{FF2B5EF4-FFF2-40B4-BE49-F238E27FC236}">
                <a16:creationId xmlns:a16="http://schemas.microsoft.com/office/drawing/2014/main" id="{C8769369-68BE-F25A-5846-588C61B6294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64168" y="6079609"/>
            <a:ext cx="4124325" cy="447675"/>
          </a:xfrm>
          <a:prstGeom prst="rect">
            <a:avLst/>
          </a:prstGeom>
          <a:noFill/>
          <a:ln>
            <a:noFill/>
          </a:ln>
        </p:spPr>
      </p:pic>
      <p:grpSp>
        <p:nvGrpSpPr>
          <p:cNvPr id="18" name="Group 17">
            <a:extLst>
              <a:ext uri="{FF2B5EF4-FFF2-40B4-BE49-F238E27FC236}">
                <a16:creationId xmlns:a16="http://schemas.microsoft.com/office/drawing/2014/main" id="{F106DA1A-DB73-939E-46B1-F2C3AEE9B389}"/>
              </a:ext>
            </a:extLst>
          </p:cNvPr>
          <p:cNvGrpSpPr/>
          <p:nvPr/>
        </p:nvGrpSpPr>
        <p:grpSpPr>
          <a:xfrm>
            <a:off x="5188959" y="5836228"/>
            <a:ext cx="1422255" cy="877096"/>
            <a:chOff x="5188959" y="5836228"/>
            <a:chExt cx="1422255" cy="877096"/>
          </a:xfrm>
        </p:grpSpPr>
        <p:pic>
          <p:nvPicPr>
            <p:cNvPr id="16" name="Picture 15">
              <a:extLst>
                <a:ext uri="{FF2B5EF4-FFF2-40B4-BE49-F238E27FC236}">
                  <a16:creationId xmlns:a16="http://schemas.microsoft.com/office/drawing/2014/main" id="{71DFDFC4-E498-E12E-B3EB-F32947F4CBC2}"/>
                </a:ext>
              </a:extLst>
            </p:cNvPr>
            <p:cNvPicPr>
              <a:picLocks noChangeAspect="1"/>
            </p:cNvPicPr>
            <p:nvPr/>
          </p:nvPicPr>
          <p:blipFill>
            <a:blip r:embed="rId5"/>
            <a:stretch>
              <a:fillRect/>
            </a:stretch>
          </p:blipFill>
          <p:spPr>
            <a:xfrm>
              <a:off x="5223149" y="6026781"/>
              <a:ext cx="1294873" cy="686543"/>
            </a:xfrm>
            <a:prstGeom prst="rect">
              <a:avLst/>
            </a:prstGeom>
          </p:spPr>
        </p:pic>
        <p:sp>
          <p:nvSpPr>
            <p:cNvPr id="17" name="TextBox 16">
              <a:extLst>
                <a:ext uri="{FF2B5EF4-FFF2-40B4-BE49-F238E27FC236}">
                  <a16:creationId xmlns:a16="http://schemas.microsoft.com/office/drawing/2014/main" id="{EFF925A7-329F-91DA-8118-E7ADCCA7748A}"/>
                </a:ext>
              </a:extLst>
            </p:cNvPr>
            <p:cNvSpPr txBox="1"/>
            <p:nvPr/>
          </p:nvSpPr>
          <p:spPr>
            <a:xfrm>
              <a:off x="5188959" y="5836228"/>
              <a:ext cx="142225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In collaboration with</a:t>
              </a:r>
            </a:p>
          </p:txBody>
        </p:sp>
      </p:grpSp>
      <p:grpSp>
        <p:nvGrpSpPr>
          <p:cNvPr id="22" name="Group 21">
            <a:extLst>
              <a:ext uri="{FF2B5EF4-FFF2-40B4-BE49-F238E27FC236}">
                <a16:creationId xmlns:a16="http://schemas.microsoft.com/office/drawing/2014/main" id="{EEF0F8BE-9F11-D072-EC01-4E2214613E96}"/>
              </a:ext>
            </a:extLst>
          </p:cNvPr>
          <p:cNvGrpSpPr/>
          <p:nvPr/>
        </p:nvGrpSpPr>
        <p:grpSpPr>
          <a:xfrm>
            <a:off x="7154574" y="5661962"/>
            <a:ext cx="1310687" cy="1056409"/>
            <a:chOff x="7154574" y="5661962"/>
            <a:chExt cx="1310687" cy="1056409"/>
          </a:xfrm>
        </p:grpSpPr>
        <p:sp>
          <p:nvSpPr>
            <p:cNvPr id="20" name="Rectangle 19">
              <a:extLst>
                <a:ext uri="{FF2B5EF4-FFF2-40B4-BE49-F238E27FC236}">
                  <a16:creationId xmlns:a16="http://schemas.microsoft.com/office/drawing/2014/main" id="{E4539718-FB80-F3C1-5107-D089950DE3BF}"/>
                </a:ext>
              </a:extLst>
            </p:cNvPr>
            <p:cNvSpPr/>
            <p:nvPr/>
          </p:nvSpPr>
          <p:spPr>
            <a:xfrm>
              <a:off x="7154574" y="5661962"/>
              <a:ext cx="1298863" cy="10564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colorful pyramid with text&#10;&#10;Description automatically generated">
              <a:extLst>
                <a:ext uri="{FF2B5EF4-FFF2-40B4-BE49-F238E27FC236}">
                  <a16:creationId xmlns:a16="http://schemas.microsoft.com/office/drawing/2014/main" id="{2BF8B3D7-C5C8-F579-4C56-45736E94347B}"/>
                </a:ext>
              </a:extLst>
            </p:cNvPr>
            <p:cNvPicPr>
              <a:picLocks noChangeAspect="1"/>
            </p:cNvPicPr>
            <p:nvPr/>
          </p:nvPicPr>
          <p:blipFill>
            <a:blip r:embed="rId6"/>
            <a:stretch>
              <a:fillRect/>
            </a:stretch>
          </p:blipFill>
          <p:spPr>
            <a:xfrm>
              <a:off x="7155740" y="5701145"/>
              <a:ext cx="1309521" cy="1006186"/>
            </a:xfrm>
            <a:prstGeom prst="rect">
              <a:avLst/>
            </a:prstGeom>
          </p:spPr>
        </p:pic>
      </p:grpSp>
    </p:spTree>
    <p:extLst>
      <p:ext uri="{BB962C8B-B14F-4D97-AF65-F5344CB8AC3E}">
        <p14:creationId xmlns:p14="http://schemas.microsoft.com/office/powerpoint/2010/main" val="3793194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425004"/>
            <a:ext cx="8306634" cy="1073366"/>
          </a:xfrm>
        </p:spPr>
        <p:txBody>
          <a:bodyPr/>
          <a:lstStyle/>
          <a:p>
            <a:pPr algn="ctr"/>
            <a:r>
              <a:rPr lang="en-US" dirty="0">
                <a:cs typeface="Calibri Light"/>
              </a:rPr>
              <a:t>How to "Raise Your Hand"</a:t>
            </a:r>
            <a:r>
              <a:rPr lang="en-US" dirty="0"/>
              <a:t>	</a:t>
            </a:r>
          </a:p>
        </p:txBody>
      </p:sp>
      <p:sp>
        <p:nvSpPr>
          <p:cNvPr id="3" name="Subtitle 2"/>
          <p:cNvSpPr>
            <a:spLocks noGrp="1"/>
          </p:cNvSpPr>
          <p:nvPr>
            <p:ph type="subTitle" idx="1"/>
          </p:nvPr>
        </p:nvSpPr>
        <p:spPr>
          <a:xfrm>
            <a:off x="489636" y="1690563"/>
            <a:ext cx="7766936" cy="2855680"/>
          </a:xfrm>
        </p:spPr>
        <p:txBody>
          <a:bodyPr vert="horz" lIns="91440" tIns="45720" rIns="91440" bIns="45720" rtlCol="0" anchor="t">
            <a:noAutofit/>
          </a:bodyPr>
          <a:lstStyle/>
          <a:p>
            <a:pPr marL="571500" indent="-571500" algn="l">
              <a:spcBef>
                <a:spcPts val="1800"/>
              </a:spcBef>
              <a:buFont typeface="Arial" panose="020B0604020202020204" pitchFamily="34" charset="0"/>
              <a:buChar char="•"/>
            </a:pPr>
            <a:r>
              <a:rPr lang="en-US" sz="2400" dirty="0">
                <a:cs typeface="Calibri"/>
              </a:rPr>
              <a:t>The “Raise Hand” feature is helpful, if you have a question for the facilitator or presenter.</a:t>
            </a:r>
            <a:endParaRPr lang="en-US" sz="2400">
              <a:ea typeface="+mn-lt"/>
              <a:cs typeface="+mn-lt"/>
            </a:endParaRPr>
          </a:p>
          <a:p>
            <a:pPr marL="571500" indent="-571500" algn="l">
              <a:spcBef>
                <a:spcPts val="1800"/>
              </a:spcBef>
              <a:buFont typeface="Arial" panose="020B0604020202020204" pitchFamily="34" charset="0"/>
              <a:buChar char="•"/>
            </a:pPr>
            <a:r>
              <a:rPr lang="en-US" sz="2400" dirty="0">
                <a:cs typeface="Calibri"/>
              </a:rPr>
              <a:t>To use this feature, hover your mouse on the Zoom window to locate the menu at the bottom.</a:t>
            </a:r>
            <a:endParaRPr lang="en-US" sz="2400">
              <a:ea typeface="+mn-lt"/>
              <a:cs typeface="+mn-lt"/>
            </a:endParaRPr>
          </a:p>
          <a:p>
            <a:pPr marL="571500" indent="-571500" algn="l">
              <a:spcBef>
                <a:spcPts val="1800"/>
              </a:spcBef>
              <a:buFont typeface="Arial" panose="020B0604020202020204" pitchFamily="34" charset="0"/>
              <a:buChar char="•"/>
            </a:pPr>
            <a:r>
              <a:rPr lang="en-US" sz="2400" dirty="0">
                <a:cs typeface="Calibri"/>
              </a:rPr>
              <a:t>Select “Participants” to open the Participant window.</a:t>
            </a:r>
            <a:endParaRPr lang="en-US" sz="2400">
              <a:ea typeface="+mn-lt"/>
              <a:cs typeface="+mn-lt"/>
            </a:endParaRPr>
          </a:p>
          <a:p>
            <a:pPr marL="571500" indent="-571500" algn="l">
              <a:spcBef>
                <a:spcPts val="1800"/>
              </a:spcBef>
              <a:buFont typeface="Arial" panose="020B0604020202020204" pitchFamily="34" charset="0"/>
              <a:buChar char="•"/>
            </a:pPr>
            <a:r>
              <a:rPr lang="en-US" sz="2400" dirty="0">
                <a:cs typeface="Calibri"/>
              </a:rPr>
              <a:t>On the Participant window, click the “Raise Hand” option at the bottom.</a:t>
            </a:r>
            <a:endParaRPr lang="en-US" sz="2400" dirty="0">
              <a:ea typeface="+mn-lt"/>
              <a:cs typeface="+mn-lt"/>
            </a:endParaRPr>
          </a:p>
          <a:p>
            <a:pPr marL="571500" indent="-571500" algn="l">
              <a:buFont typeface="Arial" panose="020B0604020202020204" pitchFamily="34" charset="0"/>
              <a:buChar char="•"/>
            </a:pPr>
            <a:endParaRPr lang="en-US" sz="3600" dirty="0"/>
          </a:p>
        </p:txBody>
      </p:sp>
      <p:pic>
        <p:nvPicPr>
          <p:cNvPr id="7" name="Picture 7" descr="Graphical user interface, text, application, chat or text message&#10;&#10;Description automatically generated">
            <a:extLst>
              <a:ext uri="{FF2B5EF4-FFF2-40B4-BE49-F238E27FC236}">
                <a16:creationId xmlns:a16="http://schemas.microsoft.com/office/drawing/2014/main" id="{EDDA3433-C9A4-6BAC-9F33-9A799059FC86}"/>
              </a:ext>
            </a:extLst>
          </p:cNvPr>
          <p:cNvPicPr>
            <a:picLocks noChangeAspect="1"/>
          </p:cNvPicPr>
          <p:nvPr/>
        </p:nvPicPr>
        <p:blipFill>
          <a:blip r:embed="rId2"/>
          <a:stretch>
            <a:fillRect/>
          </a:stretch>
        </p:blipFill>
        <p:spPr>
          <a:xfrm>
            <a:off x="8442101" y="3131118"/>
            <a:ext cx="2743200" cy="2484070"/>
          </a:xfrm>
          <a:prstGeom prst="rect">
            <a:avLst/>
          </a:prstGeom>
        </p:spPr>
      </p:pic>
      <p:pic>
        <p:nvPicPr>
          <p:cNvPr id="8" name="Picture 5" descr="Graphical user interface&#10;&#10;Description automatically generated">
            <a:extLst>
              <a:ext uri="{FF2B5EF4-FFF2-40B4-BE49-F238E27FC236}">
                <a16:creationId xmlns:a16="http://schemas.microsoft.com/office/drawing/2014/main" id="{7EBE6B7A-5A70-8C80-5BA3-A20C0D54BB22}"/>
              </a:ext>
            </a:extLst>
          </p:cNvPr>
          <p:cNvPicPr>
            <a:picLocks noChangeAspect="1"/>
          </p:cNvPicPr>
          <p:nvPr/>
        </p:nvPicPr>
        <p:blipFill>
          <a:blip r:embed="rId3"/>
          <a:stretch>
            <a:fillRect/>
          </a:stretch>
        </p:blipFill>
        <p:spPr>
          <a:xfrm>
            <a:off x="8442101" y="1938813"/>
            <a:ext cx="2694181" cy="1170878"/>
          </a:xfrm>
          <a:prstGeom prst="rect">
            <a:avLst/>
          </a:prstGeom>
        </p:spPr>
      </p:pic>
      <p:pic>
        <p:nvPicPr>
          <p:cNvPr id="5" name="Picture 4">
            <a:extLst>
              <a:ext uri="{FF2B5EF4-FFF2-40B4-BE49-F238E27FC236}">
                <a16:creationId xmlns:a16="http://schemas.microsoft.com/office/drawing/2014/main" id="{29FCA024-AB10-EF5C-6475-1844309925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4003" y="5615188"/>
            <a:ext cx="1350884" cy="1100631"/>
          </a:xfrm>
          <a:prstGeom prst="rect">
            <a:avLst/>
          </a:prstGeom>
        </p:spPr>
      </p:pic>
      <p:pic>
        <p:nvPicPr>
          <p:cNvPr id="9" name="Picture 8" descr="cid:image008.png@01D79DBF.5FAC9820">
            <a:extLst>
              <a:ext uri="{FF2B5EF4-FFF2-40B4-BE49-F238E27FC236}">
                <a16:creationId xmlns:a16="http://schemas.microsoft.com/office/drawing/2014/main" id="{C7092077-0B18-6209-A6E0-81EBEA6D8C3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64168" y="6079609"/>
            <a:ext cx="4124325" cy="447675"/>
          </a:xfrm>
          <a:prstGeom prst="rect">
            <a:avLst/>
          </a:prstGeom>
          <a:noFill/>
          <a:ln>
            <a:noFill/>
          </a:ln>
        </p:spPr>
      </p:pic>
      <p:grpSp>
        <p:nvGrpSpPr>
          <p:cNvPr id="17" name="Group 16">
            <a:extLst>
              <a:ext uri="{FF2B5EF4-FFF2-40B4-BE49-F238E27FC236}">
                <a16:creationId xmlns:a16="http://schemas.microsoft.com/office/drawing/2014/main" id="{121CF1AA-E617-AB8C-1785-B350C2F020E0}"/>
              </a:ext>
            </a:extLst>
          </p:cNvPr>
          <p:cNvGrpSpPr/>
          <p:nvPr/>
        </p:nvGrpSpPr>
        <p:grpSpPr>
          <a:xfrm>
            <a:off x="5188959" y="5836228"/>
            <a:ext cx="1422255" cy="877096"/>
            <a:chOff x="5188959" y="5836228"/>
            <a:chExt cx="1422255" cy="877096"/>
          </a:xfrm>
        </p:grpSpPr>
        <p:pic>
          <p:nvPicPr>
            <p:cNvPr id="15" name="Picture 14">
              <a:extLst>
                <a:ext uri="{FF2B5EF4-FFF2-40B4-BE49-F238E27FC236}">
                  <a16:creationId xmlns:a16="http://schemas.microsoft.com/office/drawing/2014/main" id="{B6E28386-B6F8-BB11-6B33-296D76F3745B}"/>
                </a:ext>
              </a:extLst>
            </p:cNvPr>
            <p:cNvPicPr>
              <a:picLocks noChangeAspect="1"/>
            </p:cNvPicPr>
            <p:nvPr/>
          </p:nvPicPr>
          <p:blipFill>
            <a:blip r:embed="rId6"/>
            <a:stretch>
              <a:fillRect/>
            </a:stretch>
          </p:blipFill>
          <p:spPr>
            <a:xfrm>
              <a:off x="5223149" y="6026781"/>
              <a:ext cx="1294873" cy="686543"/>
            </a:xfrm>
            <a:prstGeom prst="rect">
              <a:avLst/>
            </a:prstGeom>
          </p:spPr>
        </p:pic>
        <p:sp>
          <p:nvSpPr>
            <p:cNvPr id="16" name="TextBox 15">
              <a:extLst>
                <a:ext uri="{FF2B5EF4-FFF2-40B4-BE49-F238E27FC236}">
                  <a16:creationId xmlns:a16="http://schemas.microsoft.com/office/drawing/2014/main" id="{4F517457-9207-3FC2-CE15-13B67F9D2737}"/>
                </a:ext>
              </a:extLst>
            </p:cNvPr>
            <p:cNvSpPr txBox="1"/>
            <p:nvPr/>
          </p:nvSpPr>
          <p:spPr>
            <a:xfrm>
              <a:off x="5188959" y="5836228"/>
              <a:ext cx="142225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In collaboration with</a:t>
              </a:r>
            </a:p>
          </p:txBody>
        </p:sp>
      </p:grpSp>
      <p:grpSp>
        <p:nvGrpSpPr>
          <p:cNvPr id="21" name="Group 20">
            <a:extLst>
              <a:ext uri="{FF2B5EF4-FFF2-40B4-BE49-F238E27FC236}">
                <a16:creationId xmlns:a16="http://schemas.microsoft.com/office/drawing/2014/main" id="{6A6FE74B-0EFC-ACBB-78AD-D06AFFC61422}"/>
              </a:ext>
            </a:extLst>
          </p:cNvPr>
          <p:cNvGrpSpPr/>
          <p:nvPr/>
        </p:nvGrpSpPr>
        <p:grpSpPr>
          <a:xfrm>
            <a:off x="7154574" y="5661962"/>
            <a:ext cx="1310687" cy="1056409"/>
            <a:chOff x="7154574" y="5661962"/>
            <a:chExt cx="1310687" cy="1056409"/>
          </a:xfrm>
        </p:grpSpPr>
        <p:sp>
          <p:nvSpPr>
            <p:cNvPr id="19" name="Rectangle 18">
              <a:extLst>
                <a:ext uri="{FF2B5EF4-FFF2-40B4-BE49-F238E27FC236}">
                  <a16:creationId xmlns:a16="http://schemas.microsoft.com/office/drawing/2014/main" id="{89456ACC-DF30-F7A9-9434-51E1E95A97BB}"/>
                </a:ext>
              </a:extLst>
            </p:cNvPr>
            <p:cNvSpPr/>
            <p:nvPr/>
          </p:nvSpPr>
          <p:spPr>
            <a:xfrm>
              <a:off x="7154574" y="5661962"/>
              <a:ext cx="1298863" cy="10564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colorful pyramid with text&#10;&#10;Description automatically generated">
              <a:extLst>
                <a:ext uri="{FF2B5EF4-FFF2-40B4-BE49-F238E27FC236}">
                  <a16:creationId xmlns:a16="http://schemas.microsoft.com/office/drawing/2014/main" id="{75B49E8C-45EB-88FB-FA6A-96804F642948}"/>
                </a:ext>
              </a:extLst>
            </p:cNvPr>
            <p:cNvPicPr>
              <a:picLocks noChangeAspect="1"/>
            </p:cNvPicPr>
            <p:nvPr/>
          </p:nvPicPr>
          <p:blipFill>
            <a:blip r:embed="rId7"/>
            <a:stretch>
              <a:fillRect/>
            </a:stretch>
          </p:blipFill>
          <p:spPr>
            <a:xfrm>
              <a:off x="7155740" y="5701145"/>
              <a:ext cx="1309521" cy="1006186"/>
            </a:xfrm>
            <a:prstGeom prst="rect">
              <a:avLst/>
            </a:prstGeom>
          </p:spPr>
        </p:pic>
      </p:grpSp>
    </p:spTree>
    <p:extLst>
      <p:ext uri="{BB962C8B-B14F-4D97-AF65-F5344CB8AC3E}">
        <p14:creationId xmlns:p14="http://schemas.microsoft.com/office/powerpoint/2010/main" val="3273986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850" y="270456"/>
            <a:ext cx="9117820" cy="1674253"/>
          </a:xfrm>
        </p:spPr>
        <p:txBody>
          <a:bodyPr/>
          <a:lstStyle/>
          <a:p>
            <a:pPr algn="ctr"/>
            <a:r>
              <a:rPr lang="en-US" dirty="0">
                <a:cs typeface="Calibri Light"/>
              </a:rPr>
              <a:t>How to Get </a:t>
            </a:r>
            <a:br>
              <a:rPr lang="en-US" dirty="0">
                <a:cs typeface="Calibri Light"/>
              </a:rPr>
            </a:br>
            <a:r>
              <a:rPr lang="en-US" dirty="0">
                <a:cs typeface="Calibri Light"/>
              </a:rPr>
              <a:t>Certificate of Attendance</a:t>
            </a:r>
            <a:r>
              <a:rPr lang="en-US" dirty="0"/>
              <a:t>	</a:t>
            </a:r>
          </a:p>
        </p:txBody>
      </p:sp>
      <p:sp>
        <p:nvSpPr>
          <p:cNvPr id="3" name="Subtitle 2"/>
          <p:cNvSpPr>
            <a:spLocks noGrp="1"/>
          </p:cNvSpPr>
          <p:nvPr>
            <p:ph type="subTitle" idx="1"/>
          </p:nvPr>
        </p:nvSpPr>
        <p:spPr>
          <a:xfrm>
            <a:off x="767465" y="2509395"/>
            <a:ext cx="8911941" cy="2642153"/>
          </a:xfrm>
        </p:spPr>
        <p:txBody>
          <a:bodyPr>
            <a:normAutofit fontScale="92500" lnSpcReduction="20000"/>
          </a:bodyPr>
          <a:lstStyle/>
          <a:p>
            <a:pPr algn="l">
              <a:spcBef>
                <a:spcPts val="1800"/>
              </a:spcBef>
            </a:pPr>
            <a:r>
              <a:rPr lang="en-US" sz="3600" dirty="0">
                <a:cs typeface="Calibri"/>
              </a:rPr>
              <a:t>Fill out the feedback survey and a certificate of attendance will be emailed to you.</a:t>
            </a:r>
          </a:p>
          <a:p>
            <a:pPr marL="1028700" lvl="1" indent="-571500" algn="l">
              <a:spcBef>
                <a:spcPts val="1800"/>
              </a:spcBef>
              <a:buFont typeface="Arial" panose="020B0604020202020204" pitchFamily="34" charset="0"/>
              <a:buChar char="•"/>
            </a:pPr>
            <a:r>
              <a:rPr lang="en-US" sz="3400" dirty="0">
                <a:cs typeface="Calibri"/>
              </a:rPr>
              <a:t>A link will be provided at the end of the ECHO session</a:t>
            </a:r>
          </a:p>
          <a:p>
            <a:pPr marL="1028700" lvl="1" indent="-571500" algn="l">
              <a:spcBef>
                <a:spcPts val="1800"/>
              </a:spcBef>
              <a:buFont typeface="Arial" panose="020B0604020202020204" pitchFamily="34" charset="0"/>
              <a:buChar char="•"/>
            </a:pPr>
            <a:r>
              <a:rPr lang="en-US" sz="3600" dirty="0">
                <a:cs typeface="Calibri"/>
              </a:rPr>
              <a:t>A link will also be emailed to you</a:t>
            </a:r>
          </a:p>
          <a:p>
            <a:pPr marL="571500" indent="-571500" algn="l">
              <a:buFont typeface="Arial" panose="020B0604020202020204" pitchFamily="34" charset="0"/>
              <a:buChar char="•"/>
            </a:pPr>
            <a:endParaRPr lang="en-US" sz="3600" dirty="0"/>
          </a:p>
        </p:txBody>
      </p:sp>
      <p:pic>
        <p:nvPicPr>
          <p:cNvPr id="5" name="Picture 4">
            <a:extLst>
              <a:ext uri="{FF2B5EF4-FFF2-40B4-BE49-F238E27FC236}">
                <a16:creationId xmlns:a16="http://schemas.microsoft.com/office/drawing/2014/main" id="{D10F3D48-269F-01A0-F2DA-ABDBDC8AF0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4003" y="5615188"/>
            <a:ext cx="1350884" cy="1100631"/>
          </a:xfrm>
          <a:prstGeom prst="rect">
            <a:avLst/>
          </a:prstGeom>
        </p:spPr>
      </p:pic>
      <p:pic>
        <p:nvPicPr>
          <p:cNvPr id="7" name="Picture 6" descr="cid:image008.png@01D79DBF.5FAC9820">
            <a:extLst>
              <a:ext uri="{FF2B5EF4-FFF2-40B4-BE49-F238E27FC236}">
                <a16:creationId xmlns:a16="http://schemas.microsoft.com/office/drawing/2014/main" id="{32298DCE-EF2A-04FB-557F-0C235D5CE59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4168" y="6079609"/>
            <a:ext cx="4124325" cy="447675"/>
          </a:xfrm>
          <a:prstGeom prst="rect">
            <a:avLst/>
          </a:prstGeom>
          <a:noFill/>
          <a:ln>
            <a:noFill/>
          </a:ln>
        </p:spPr>
      </p:pic>
      <p:grpSp>
        <p:nvGrpSpPr>
          <p:cNvPr id="15" name="Group 14">
            <a:extLst>
              <a:ext uri="{FF2B5EF4-FFF2-40B4-BE49-F238E27FC236}">
                <a16:creationId xmlns:a16="http://schemas.microsoft.com/office/drawing/2014/main" id="{A8922861-34EB-6B51-16FB-212D62F44B64}"/>
              </a:ext>
            </a:extLst>
          </p:cNvPr>
          <p:cNvGrpSpPr/>
          <p:nvPr/>
        </p:nvGrpSpPr>
        <p:grpSpPr>
          <a:xfrm>
            <a:off x="5188959" y="5836228"/>
            <a:ext cx="1422255" cy="877096"/>
            <a:chOff x="5188959" y="5836228"/>
            <a:chExt cx="1422255" cy="877096"/>
          </a:xfrm>
        </p:grpSpPr>
        <p:pic>
          <p:nvPicPr>
            <p:cNvPr id="13" name="Picture 12">
              <a:extLst>
                <a:ext uri="{FF2B5EF4-FFF2-40B4-BE49-F238E27FC236}">
                  <a16:creationId xmlns:a16="http://schemas.microsoft.com/office/drawing/2014/main" id="{0AF9A6D5-CE62-02CA-DA9D-5DC1A8FC08E6}"/>
                </a:ext>
              </a:extLst>
            </p:cNvPr>
            <p:cNvPicPr>
              <a:picLocks noChangeAspect="1"/>
            </p:cNvPicPr>
            <p:nvPr/>
          </p:nvPicPr>
          <p:blipFill>
            <a:blip r:embed="rId4"/>
            <a:stretch>
              <a:fillRect/>
            </a:stretch>
          </p:blipFill>
          <p:spPr>
            <a:xfrm>
              <a:off x="5223149" y="6026781"/>
              <a:ext cx="1294873" cy="686543"/>
            </a:xfrm>
            <a:prstGeom prst="rect">
              <a:avLst/>
            </a:prstGeom>
          </p:spPr>
        </p:pic>
        <p:sp>
          <p:nvSpPr>
            <p:cNvPr id="14" name="TextBox 13">
              <a:extLst>
                <a:ext uri="{FF2B5EF4-FFF2-40B4-BE49-F238E27FC236}">
                  <a16:creationId xmlns:a16="http://schemas.microsoft.com/office/drawing/2014/main" id="{67583E46-8666-925C-3CA9-3B04B16E5D20}"/>
                </a:ext>
              </a:extLst>
            </p:cNvPr>
            <p:cNvSpPr txBox="1"/>
            <p:nvPr/>
          </p:nvSpPr>
          <p:spPr>
            <a:xfrm>
              <a:off x="5188959" y="5836228"/>
              <a:ext cx="142225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In collaboration with</a:t>
              </a:r>
            </a:p>
          </p:txBody>
        </p:sp>
      </p:grpSp>
      <p:grpSp>
        <p:nvGrpSpPr>
          <p:cNvPr id="19" name="Group 18">
            <a:extLst>
              <a:ext uri="{FF2B5EF4-FFF2-40B4-BE49-F238E27FC236}">
                <a16:creationId xmlns:a16="http://schemas.microsoft.com/office/drawing/2014/main" id="{B418AF55-B432-4ACF-26E3-8DE02EAC5B9A}"/>
              </a:ext>
            </a:extLst>
          </p:cNvPr>
          <p:cNvGrpSpPr/>
          <p:nvPr/>
        </p:nvGrpSpPr>
        <p:grpSpPr>
          <a:xfrm>
            <a:off x="7154574" y="5661962"/>
            <a:ext cx="1310687" cy="1056409"/>
            <a:chOff x="7154574" y="5661962"/>
            <a:chExt cx="1310687" cy="1056409"/>
          </a:xfrm>
        </p:grpSpPr>
        <p:sp>
          <p:nvSpPr>
            <p:cNvPr id="17" name="Rectangle 16">
              <a:extLst>
                <a:ext uri="{FF2B5EF4-FFF2-40B4-BE49-F238E27FC236}">
                  <a16:creationId xmlns:a16="http://schemas.microsoft.com/office/drawing/2014/main" id="{B89029E0-9672-2F2F-2785-001807530EA2}"/>
                </a:ext>
              </a:extLst>
            </p:cNvPr>
            <p:cNvSpPr/>
            <p:nvPr/>
          </p:nvSpPr>
          <p:spPr>
            <a:xfrm>
              <a:off x="7154574" y="5661962"/>
              <a:ext cx="1298863" cy="10564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colorful pyramid with text&#10;&#10;Description automatically generated">
              <a:extLst>
                <a:ext uri="{FF2B5EF4-FFF2-40B4-BE49-F238E27FC236}">
                  <a16:creationId xmlns:a16="http://schemas.microsoft.com/office/drawing/2014/main" id="{FDE483C9-051E-9623-5C5B-7F2ADCA230EE}"/>
                </a:ext>
              </a:extLst>
            </p:cNvPr>
            <p:cNvPicPr>
              <a:picLocks noChangeAspect="1"/>
            </p:cNvPicPr>
            <p:nvPr/>
          </p:nvPicPr>
          <p:blipFill>
            <a:blip r:embed="rId5"/>
            <a:stretch>
              <a:fillRect/>
            </a:stretch>
          </p:blipFill>
          <p:spPr>
            <a:xfrm>
              <a:off x="7155740" y="5701145"/>
              <a:ext cx="1309521" cy="1006186"/>
            </a:xfrm>
            <a:prstGeom prst="rect">
              <a:avLst/>
            </a:prstGeom>
          </p:spPr>
        </p:pic>
      </p:grpSp>
    </p:spTree>
    <p:extLst>
      <p:ext uri="{BB962C8B-B14F-4D97-AF65-F5344CB8AC3E}">
        <p14:creationId xmlns:p14="http://schemas.microsoft.com/office/powerpoint/2010/main" val="2165144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8855" y="120828"/>
            <a:ext cx="7766936" cy="1008348"/>
          </a:xfrm>
        </p:spPr>
        <p:txBody>
          <a:bodyPr/>
          <a:lstStyle/>
          <a:p>
            <a:pPr algn="ctr"/>
            <a:r>
              <a:rPr lang="en-US" dirty="0"/>
              <a:t>Canvas	and Website</a:t>
            </a:r>
          </a:p>
        </p:txBody>
      </p:sp>
      <p:sp>
        <p:nvSpPr>
          <p:cNvPr id="3" name="Subtitle 2"/>
          <p:cNvSpPr>
            <a:spLocks noGrp="1"/>
          </p:cNvSpPr>
          <p:nvPr>
            <p:ph type="subTitle" idx="1"/>
          </p:nvPr>
        </p:nvSpPr>
        <p:spPr>
          <a:xfrm>
            <a:off x="576222" y="1055852"/>
            <a:ext cx="5290318" cy="5383048"/>
          </a:xfrm>
        </p:spPr>
        <p:txBody>
          <a:bodyPr>
            <a:normAutofit fontScale="32500" lnSpcReduction="20000"/>
          </a:bodyPr>
          <a:lstStyle/>
          <a:p>
            <a:pPr algn="l">
              <a:lnSpc>
                <a:spcPct val="120000"/>
              </a:lnSpc>
            </a:pPr>
            <a:r>
              <a:rPr lang="en-US" sz="5500" dirty="0">
                <a:ea typeface="+mn-lt"/>
                <a:cs typeface="+mn-lt"/>
              </a:rPr>
              <a:t>CANVAS is the platform we use to share handouts, recordings and other materials specific to Unpacking the Pyramid ECHO sessions</a:t>
            </a:r>
            <a:endParaRPr lang="en-US" sz="5500" dirty="0"/>
          </a:p>
          <a:p>
            <a:pPr algn="l">
              <a:lnSpc>
                <a:spcPct val="120000"/>
              </a:lnSpc>
            </a:pPr>
            <a:r>
              <a:rPr lang="en-US" sz="5500" dirty="0">
                <a:ea typeface="+mn-lt"/>
                <a:cs typeface="+mn-lt"/>
              </a:rPr>
              <a:t>You must register for CANVAS to access the information</a:t>
            </a:r>
          </a:p>
          <a:p>
            <a:pPr algn="l">
              <a:lnSpc>
                <a:spcPct val="120000"/>
              </a:lnSpc>
            </a:pPr>
            <a:r>
              <a:rPr lang="en-US" sz="5500" dirty="0">
                <a:ea typeface="+mn-lt"/>
                <a:cs typeface="+mn-lt"/>
              </a:rPr>
              <a:t>Please email Faustine Saganey, </a:t>
            </a:r>
            <a:r>
              <a:rPr lang="en-US" sz="5500" dirty="0">
                <a:ea typeface="+mn-lt"/>
                <a:cs typeface="+mn-lt"/>
                <a:hlinkClick r:id="rId2"/>
              </a:rPr>
              <a:t>f.saganey@usu.edu</a:t>
            </a:r>
            <a:r>
              <a:rPr lang="en-US" sz="5500" dirty="0">
                <a:ea typeface="+mn-lt"/>
                <a:cs typeface="+mn-lt"/>
              </a:rPr>
              <a:t> to request instructions on how to register for the CANVAS page</a:t>
            </a:r>
          </a:p>
          <a:p>
            <a:pPr algn="l">
              <a:lnSpc>
                <a:spcPct val="120000"/>
              </a:lnSpc>
            </a:pPr>
            <a:r>
              <a:rPr lang="en-US" sz="5500" dirty="0">
                <a:ea typeface="+mn-lt"/>
                <a:cs typeface="+mn-lt"/>
              </a:rPr>
              <a:t>Subject line should read, </a:t>
            </a:r>
            <a:r>
              <a:rPr lang="en-US" sz="5500" dirty="0">
                <a:solidFill>
                  <a:schemeClr val="accent1">
                    <a:lumMod val="75000"/>
                  </a:schemeClr>
                </a:solidFill>
                <a:ea typeface="+mn-lt"/>
                <a:cs typeface="+mn-lt"/>
              </a:rPr>
              <a:t>“Unpacking Pyramid ECHO CANVAS Registration Request”</a:t>
            </a:r>
          </a:p>
          <a:p>
            <a:pPr algn="l">
              <a:lnSpc>
                <a:spcPct val="120000"/>
              </a:lnSpc>
            </a:pPr>
            <a:r>
              <a:rPr lang="en-US" sz="5500" dirty="0">
                <a:ea typeface="+mn-lt"/>
                <a:cs typeface="+mn-lt"/>
              </a:rPr>
              <a:t>Any questions with registration or after registration can be submitted to Faustine Saganey, </a:t>
            </a:r>
            <a:r>
              <a:rPr lang="en-US" sz="5500" dirty="0">
                <a:ea typeface="+mn-lt"/>
                <a:cs typeface="+mn-lt"/>
                <a:hlinkClick r:id="rId2"/>
              </a:rPr>
              <a:t>f.saganey@usu.edu</a:t>
            </a:r>
            <a:r>
              <a:rPr lang="en-US" sz="5500" dirty="0">
                <a:ea typeface="+mn-lt"/>
                <a:cs typeface="+mn-lt"/>
              </a:rPr>
              <a:t>.</a:t>
            </a:r>
          </a:p>
          <a:p>
            <a:pPr algn="l">
              <a:lnSpc>
                <a:spcPct val="120000"/>
              </a:lnSpc>
            </a:pPr>
            <a:r>
              <a:rPr lang="en-US" sz="5500" dirty="0">
                <a:ea typeface="+mn-lt"/>
                <a:cs typeface="+mn-lt"/>
              </a:rPr>
              <a:t>Canvas has a </a:t>
            </a:r>
            <a:r>
              <a:rPr lang="en-US" sz="5500" dirty="0">
                <a:solidFill>
                  <a:schemeClr val="accent1">
                    <a:lumMod val="75000"/>
                  </a:schemeClr>
                </a:solidFill>
                <a:ea typeface="+mn-lt"/>
                <a:cs typeface="+mn-lt"/>
              </a:rPr>
              <a:t>Discussion Board-</a:t>
            </a:r>
            <a:r>
              <a:rPr lang="en-US" sz="5500" dirty="0">
                <a:ea typeface="+mn-lt"/>
                <a:cs typeface="+mn-lt"/>
              </a:rPr>
              <a:t>--One more option for connecting with other participants</a:t>
            </a:r>
          </a:p>
          <a:p>
            <a:pPr marL="571500" indent="-571500" algn="l">
              <a:buFont typeface="Arial" panose="020B0604020202020204" pitchFamily="34" charset="0"/>
              <a:buChar char="•"/>
            </a:pPr>
            <a:endParaRPr lang="en-US" sz="3600" dirty="0">
              <a:cs typeface="Calibri"/>
            </a:endParaRPr>
          </a:p>
          <a:p>
            <a:pPr marL="571500" indent="-571500" algn="l">
              <a:buFont typeface="Arial" panose="020B0604020202020204" pitchFamily="34" charset="0"/>
              <a:buChar char="•"/>
            </a:pPr>
            <a:endParaRPr lang="en-US" sz="3600" dirty="0"/>
          </a:p>
        </p:txBody>
      </p:sp>
      <p:pic>
        <p:nvPicPr>
          <p:cNvPr id="5" name="Picture 4">
            <a:extLst>
              <a:ext uri="{FF2B5EF4-FFF2-40B4-BE49-F238E27FC236}">
                <a16:creationId xmlns:a16="http://schemas.microsoft.com/office/drawing/2014/main" id="{8E6CF0B7-846E-D557-76CE-F8D497545D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4003" y="5615188"/>
            <a:ext cx="1350884" cy="1100631"/>
          </a:xfrm>
          <a:prstGeom prst="rect">
            <a:avLst/>
          </a:prstGeom>
        </p:spPr>
      </p:pic>
      <p:pic>
        <p:nvPicPr>
          <p:cNvPr id="7" name="Picture 6" descr="cid:image008.png@01D79DBF.5FAC9820">
            <a:extLst>
              <a:ext uri="{FF2B5EF4-FFF2-40B4-BE49-F238E27FC236}">
                <a16:creationId xmlns:a16="http://schemas.microsoft.com/office/drawing/2014/main" id="{88C0F734-1FE1-909B-5100-6EBF12FD23C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64168" y="6079609"/>
            <a:ext cx="4124325" cy="447675"/>
          </a:xfrm>
          <a:prstGeom prst="rect">
            <a:avLst/>
          </a:prstGeom>
          <a:noFill/>
          <a:ln>
            <a:noFill/>
          </a:ln>
        </p:spPr>
      </p:pic>
      <p:grpSp>
        <p:nvGrpSpPr>
          <p:cNvPr id="15" name="Group 14">
            <a:extLst>
              <a:ext uri="{FF2B5EF4-FFF2-40B4-BE49-F238E27FC236}">
                <a16:creationId xmlns:a16="http://schemas.microsoft.com/office/drawing/2014/main" id="{3A55906E-38EE-8FB1-32BE-A7A26EFCA9E4}"/>
              </a:ext>
            </a:extLst>
          </p:cNvPr>
          <p:cNvGrpSpPr/>
          <p:nvPr/>
        </p:nvGrpSpPr>
        <p:grpSpPr>
          <a:xfrm>
            <a:off x="5188959" y="5836228"/>
            <a:ext cx="1422255" cy="877096"/>
            <a:chOff x="5188959" y="5836228"/>
            <a:chExt cx="1422255" cy="877096"/>
          </a:xfrm>
        </p:grpSpPr>
        <p:pic>
          <p:nvPicPr>
            <p:cNvPr id="13" name="Picture 12">
              <a:extLst>
                <a:ext uri="{FF2B5EF4-FFF2-40B4-BE49-F238E27FC236}">
                  <a16:creationId xmlns:a16="http://schemas.microsoft.com/office/drawing/2014/main" id="{26B15CD5-C517-AAB9-DCFF-708A4F2AF7AF}"/>
                </a:ext>
              </a:extLst>
            </p:cNvPr>
            <p:cNvPicPr>
              <a:picLocks noChangeAspect="1"/>
            </p:cNvPicPr>
            <p:nvPr/>
          </p:nvPicPr>
          <p:blipFill>
            <a:blip r:embed="rId5"/>
            <a:stretch>
              <a:fillRect/>
            </a:stretch>
          </p:blipFill>
          <p:spPr>
            <a:xfrm>
              <a:off x="5223149" y="6026781"/>
              <a:ext cx="1294873" cy="686543"/>
            </a:xfrm>
            <a:prstGeom prst="rect">
              <a:avLst/>
            </a:prstGeom>
          </p:spPr>
        </p:pic>
        <p:sp>
          <p:nvSpPr>
            <p:cNvPr id="14" name="TextBox 13">
              <a:extLst>
                <a:ext uri="{FF2B5EF4-FFF2-40B4-BE49-F238E27FC236}">
                  <a16:creationId xmlns:a16="http://schemas.microsoft.com/office/drawing/2014/main" id="{89627113-A8E4-41CA-AF1C-BD851E9D9E04}"/>
                </a:ext>
              </a:extLst>
            </p:cNvPr>
            <p:cNvSpPr txBox="1"/>
            <p:nvPr/>
          </p:nvSpPr>
          <p:spPr>
            <a:xfrm>
              <a:off x="5188959" y="5836228"/>
              <a:ext cx="142225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In collaboration with</a:t>
              </a:r>
            </a:p>
          </p:txBody>
        </p:sp>
      </p:grpSp>
      <p:grpSp>
        <p:nvGrpSpPr>
          <p:cNvPr id="19" name="Group 18">
            <a:extLst>
              <a:ext uri="{FF2B5EF4-FFF2-40B4-BE49-F238E27FC236}">
                <a16:creationId xmlns:a16="http://schemas.microsoft.com/office/drawing/2014/main" id="{2E7E55E2-82E5-0F7D-A3E5-9423701B9738}"/>
              </a:ext>
            </a:extLst>
          </p:cNvPr>
          <p:cNvGrpSpPr/>
          <p:nvPr/>
        </p:nvGrpSpPr>
        <p:grpSpPr>
          <a:xfrm>
            <a:off x="7154574" y="5661962"/>
            <a:ext cx="1310687" cy="1056409"/>
            <a:chOff x="7154574" y="5661962"/>
            <a:chExt cx="1310687" cy="1056409"/>
          </a:xfrm>
        </p:grpSpPr>
        <p:sp>
          <p:nvSpPr>
            <p:cNvPr id="17" name="Rectangle 16">
              <a:extLst>
                <a:ext uri="{FF2B5EF4-FFF2-40B4-BE49-F238E27FC236}">
                  <a16:creationId xmlns:a16="http://schemas.microsoft.com/office/drawing/2014/main" id="{816399BC-BC40-42D3-123F-0763E966A88D}"/>
                </a:ext>
              </a:extLst>
            </p:cNvPr>
            <p:cNvSpPr/>
            <p:nvPr/>
          </p:nvSpPr>
          <p:spPr>
            <a:xfrm>
              <a:off x="7154574" y="5661962"/>
              <a:ext cx="1298863" cy="10564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colorful pyramid with text&#10;&#10;Description automatically generated">
              <a:extLst>
                <a:ext uri="{FF2B5EF4-FFF2-40B4-BE49-F238E27FC236}">
                  <a16:creationId xmlns:a16="http://schemas.microsoft.com/office/drawing/2014/main" id="{5E0D39C0-84C0-3D41-A073-E3BFBBBAF2AE}"/>
                </a:ext>
              </a:extLst>
            </p:cNvPr>
            <p:cNvPicPr>
              <a:picLocks noChangeAspect="1"/>
            </p:cNvPicPr>
            <p:nvPr/>
          </p:nvPicPr>
          <p:blipFill>
            <a:blip r:embed="rId6"/>
            <a:stretch>
              <a:fillRect/>
            </a:stretch>
          </p:blipFill>
          <p:spPr>
            <a:xfrm>
              <a:off x="7155740" y="5701145"/>
              <a:ext cx="1309521" cy="1006186"/>
            </a:xfrm>
            <a:prstGeom prst="rect">
              <a:avLst/>
            </a:prstGeom>
          </p:spPr>
        </p:pic>
      </p:grpSp>
      <p:pic>
        <p:nvPicPr>
          <p:cNvPr id="6" name="Picture 5" descr="A screenshot of a computer&#10;&#10;Description automatically generated">
            <a:extLst>
              <a:ext uri="{FF2B5EF4-FFF2-40B4-BE49-F238E27FC236}">
                <a16:creationId xmlns:a16="http://schemas.microsoft.com/office/drawing/2014/main" id="{89F19372-0598-DC2E-954F-80B766143CAC}"/>
              </a:ext>
            </a:extLst>
          </p:cNvPr>
          <p:cNvPicPr>
            <a:picLocks noChangeAspect="1"/>
          </p:cNvPicPr>
          <p:nvPr/>
        </p:nvPicPr>
        <p:blipFill rotWithShape="1">
          <a:blip r:embed="rId7">
            <a:extLst>
              <a:ext uri="{28A0092B-C50C-407E-A947-70E740481C1C}">
                <a14:useLocalDpi xmlns:a14="http://schemas.microsoft.com/office/drawing/2010/main" val="0"/>
              </a:ext>
            </a:extLst>
          </a:blip>
          <a:srcRect l="22209" t="140" r="8930" b="23577"/>
          <a:stretch/>
        </p:blipFill>
        <p:spPr>
          <a:xfrm>
            <a:off x="5949485" y="1330276"/>
            <a:ext cx="5749238" cy="39284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8561816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1904</TotalTime>
  <Words>729</Words>
  <Application>Microsoft Office PowerPoint</Application>
  <PresentationFormat>Widescreen</PresentationFormat>
  <Paragraphs>78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Facet</vt:lpstr>
      <vt:lpstr>ECHO: Unpacking the Pyramid Model – Early Intervention</vt:lpstr>
      <vt:lpstr>Recording </vt:lpstr>
      <vt:lpstr>Participation Community of Practice</vt:lpstr>
      <vt:lpstr>Key Components of an ECHO Session </vt:lpstr>
      <vt:lpstr>Please Protect Individual Privacy</vt:lpstr>
      <vt:lpstr>Renaming Your  Zoom Profile</vt:lpstr>
      <vt:lpstr>How to "Raise Your Hand" </vt:lpstr>
      <vt:lpstr>How to Get  Certificate of Attendance </vt:lpstr>
      <vt:lpstr>Canvas and Website</vt:lpstr>
      <vt:lpstr>Real Situations!  Real Solutions!  Presentations</vt:lpstr>
      <vt:lpstr>Next session:</vt:lpstr>
      <vt:lpstr>Session Presenter: </vt:lpstr>
      <vt:lpstr>PowerPoint Presentation</vt:lpstr>
      <vt:lpstr>Thank you for joining the Unpacking the Pyramid Model ECHO session! </vt:lpstr>
    </vt:vector>
  </TitlesOfParts>
  <Company>Utah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Unpacking the Pyramid Model ECHO</dc:title>
  <dc:creator>Sue Olsen</dc:creator>
  <cp:lastModifiedBy>Hannah Nelson</cp:lastModifiedBy>
  <cp:revision>140</cp:revision>
  <dcterms:created xsi:type="dcterms:W3CDTF">2023-10-13T17:21:26Z</dcterms:created>
  <dcterms:modified xsi:type="dcterms:W3CDTF">2025-01-27T19:46:41Z</dcterms:modified>
</cp:coreProperties>
</file>