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2d3ad9197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2d3ad9197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2cf26d8d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2cf26d8d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2cf26d8db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2cf26d8db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cf26d8db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2cf26d8db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2076eab02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2076eab02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2076eab02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2076eab02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entury Gothic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entury Gothic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entury Gothic"/>
              <a:buNone/>
              <a:defRPr sz="3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 descr="DWS_PPT_Template_USORpg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485050" y="280801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 sz="3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Introduction to </a:t>
            </a:r>
            <a:endParaRPr sz="3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 sz="3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Vocational Rehabilitation (VR)</a:t>
            </a:r>
            <a:endParaRPr sz="3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33333"/>
              <a:buFont typeface="Century Gothic"/>
              <a:buNone/>
            </a:pPr>
            <a:r>
              <a:rPr lang="en-US" sz="3300" b="1">
                <a:solidFill>
                  <a:srgbClr val="FFFFFF"/>
                </a:solidFill>
              </a:rPr>
              <a:t>What is Vocational Rehabilitation (VR)?</a:t>
            </a:r>
            <a:endParaRPr sz="3300" b="1">
              <a:solidFill>
                <a:srgbClr val="FFFFFF"/>
              </a:solidFill>
            </a:endParaRPr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180325" y="1235500"/>
            <a:ext cx="4600800" cy="30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The Vocational Rehabilitation (</a:t>
            </a:r>
            <a:r>
              <a:rPr lang="en-US" sz="2600" b="1">
                <a:solidFill>
                  <a:schemeClr val="dk2"/>
                </a:solidFill>
              </a:rPr>
              <a:t>VR</a:t>
            </a:r>
            <a:r>
              <a:rPr lang="en-US" sz="2600"/>
              <a:t>) program assists individuals with disabilities to obtain </a:t>
            </a:r>
            <a:r>
              <a:rPr lang="en-US" sz="2600" b="1" i="1">
                <a:solidFill>
                  <a:schemeClr val="dk2"/>
                </a:solidFill>
              </a:rPr>
              <a:t>employment </a:t>
            </a:r>
            <a:r>
              <a:rPr lang="en-US" sz="2600"/>
              <a:t>and increase their </a:t>
            </a:r>
            <a:r>
              <a:rPr lang="en-US" sz="2600" b="1" i="1">
                <a:solidFill>
                  <a:schemeClr val="dk2"/>
                </a:solidFill>
              </a:rPr>
              <a:t>independence</a:t>
            </a:r>
            <a:r>
              <a:rPr lang="en-US" sz="2600"/>
              <a:t>.</a:t>
            </a:r>
            <a:endParaRPr sz="2600"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2325" y="1542201"/>
            <a:ext cx="3546151" cy="190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lang="en-US" b="1">
                <a:solidFill>
                  <a:srgbClr val="FFFFFF"/>
                </a:solidFill>
              </a:rPr>
              <a:t>What Counts As a Disability?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289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</a:pPr>
            <a:r>
              <a:rPr lang="en-US" sz="2900"/>
              <a:t>Any </a:t>
            </a:r>
            <a:r>
              <a:rPr lang="en-US" sz="2900" b="1" i="1">
                <a:solidFill>
                  <a:schemeClr val="dk2"/>
                </a:solidFill>
              </a:rPr>
              <a:t>physical </a:t>
            </a:r>
            <a:r>
              <a:rPr lang="en-US" sz="2900"/>
              <a:t>or </a:t>
            </a:r>
            <a:r>
              <a:rPr lang="en-US" sz="2900" b="1" i="1">
                <a:solidFill>
                  <a:schemeClr val="dk2"/>
                </a:solidFill>
              </a:rPr>
              <a:t>mental </a:t>
            </a:r>
            <a:r>
              <a:rPr lang="en-US" sz="2900"/>
              <a:t>condition that limits a person's ability to complete major life activities, such as: </a:t>
            </a:r>
            <a:r>
              <a:rPr lang="en-US" sz="2900" i="1"/>
              <a:t>breathing, walking, talking, hearing, seeing, sleeping, caring for one's self, performing manual tasks, and working.</a:t>
            </a:r>
            <a:r>
              <a:rPr lang="en-US" sz="2900"/>
              <a:t> </a:t>
            </a:r>
            <a:endParaRPr sz="2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28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/>
              <a:t>This includes, but is </a:t>
            </a:r>
            <a:r>
              <a:rPr lang="en-US" sz="2800" i="1"/>
              <a:t>not limited to</a:t>
            </a:r>
            <a:r>
              <a:rPr lang="en-US" sz="2800"/>
              <a:t>: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lang="en-US" b="1">
                <a:solidFill>
                  <a:srgbClr val="FFFFFF"/>
                </a:solidFill>
              </a:rPr>
              <a:t>Examples of Disabilities 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688425" y="1799275"/>
            <a:ext cx="235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 txBox="1"/>
          <p:nvPr/>
        </p:nvSpPr>
        <p:spPr>
          <a:xfrm>
            <a:off x="319550" y="1799275"/>
            <a:ext cx="40089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Alcohol or Substance Dependance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Mental Health Conditions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Autism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Cerebral Palsy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Intellectual/ Developmental Conditions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Diabetes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ADHD</a:t>
            </a:r>
            <a:endParaRPr sz="16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600"/>
              <a:t>Learning Disorders </a:t>
            </a:r>
            <a:r>
              <a:rPr lang="en-US"/>
              <a:t> </a:t>
            </a: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4940300" y="1799275"/>
            <a:ext cx="4008900" cy="25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Spinal Cord Injury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Traumatic Brain Injury 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Respiratory Disorders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Multiple sclerosis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Blindness / Vision Loss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Deaf / Hard of Hearing 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US" sz="1700"/>
              <a:t>Amputation</a:t>
            </a:r>
            <a:endParaRPr sz="17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700"/>
              <a:t>Other Physical Conditions/Disorders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457200" y="1320525"/>
            <a:ext cx="8229600" cy="3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VR Counselors review medical records and initial interview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100"/>
              <a:t>information to make a determination of eligibility based on the following four criteria: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100"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 sz="1900"/>
              <a:t>Does a significant </a:t>
            </a:r>
            <a:r>
              <a:rPr lang="en-US" sz="1900" b="1" i="1">
                <a:solidFill>
                  <a:schemeClr val="dk2"/>
                </a:solidFill>
              </a:rPr>
              <a:t>physical or mental impairment</a:t>
            </a:r>
            <a:r>
              <a:rPr lang="en-US" sz="1900"/>
              <a:t> exist?</a:t>
            </a:r>
            <a:endParaRPr sz="1900"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 sz="1900"/>
              <a:t>Does this impairment result in a </a:t>
            </a:r>
            <a:r>
              <a:rPr lang="en-US" sz="1900" b="1" i="1">
                <a:solidFill>
                  <a:schemeClr val="dk2"/>
                </a:solidFill>
              </a:rPr>
              <a:t>substantial barrier to employment</a:t>
            </a:r>
            <a:r>
              <a:rPr lang="en-US" sz="1900"/>
              <a:t>?</a:t>
            </a:r>
            <a:endParaRPr sz="1900"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 sz="1900"/>
              <a:t>Does the individual require VR services?</a:t>
            </a:r>
            <a:endParaRPr sz="1900"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lang="en-US" sz="1900"/>
              <a:t>Will the individual benefit in terms of an employment outcome? </a:t>
            </a:r>
            <a:endParaRPr sz="1900"/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628650" y="32631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lang="en-US" b="1">
                <a:solidFill>
                  <a:srgbClr val="FFFFFF"/>
                </a:solidFill>
              </a:rPr>
              <a:t>VR Eligibility Criteria 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lang="en-US"/>
              <a:t>VR Eligibility Criteria (cont,.)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/>
              <a:t>Presumptive Eligibility:</a:t>
            </a:r>
            <a:endParaRPr sz="2200" b="1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I</a:t>
            </a:r>
            <a:r>
              <a:rPr lang="en-US" sz="2200"/>
              <a:t>f an individual is receiving SSDI/SSI for their own disability, they are “Presumed Eligible” for VR Service.</a:t>
            </a:r>
            <a:endParaRPr sz="22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Plan Development</a:t>
            </a:r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1"/>
          </p:nvPr>
        </p:nvSpPr>
        <p:spPr>
          <a:xfrm>
            <a:off x="580325" y="1369200"/>
            <a:ext cx="7886700" cy="377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•"/>
            </a:pPr>
            <a:r>
              <a:rPr lang="en-US" sz="2100"/>
              <a:t>After the client is found eligible, they work with their VR Counselor to develop an Individual Plan for Employment (IPE).</a:t>
            </a:r>
            <a:endParaRPr sz="210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The IPE outlines the steps and services that the client will need to become successfully employed and addresses the following:</a:t>
            </a:r>
            <a:endParaRPr sz="170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Clients strengths, interests and past work experience.</a:t>
            </a:r>
            <a:endParaRPr sz="170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Selecting a Vocational Goal (job goal) </a:t>
            </a:r>
            <a:endParaRPr sz="170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Remediating clients disability</a:t>
            </a:r>
            <a:endParaRPr sz="170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Exploring comparable benefits and services</a:t>
            </a:r>
            <a:endParaRPr sz="1700"/>
          </a:p>
          <a:p>
            <a:pPr marL="1371600" lvl="2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Identifying the services needed to help the client become successfully employed.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2947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Services are based on individual need and an employment plan developed with a VR Counselors. This could include: </a:t>
            </a: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33333"/>
              <a:buFont typeface="Century Gothic"/>
              <a:buNone/>
            </a:pPr>
            <a:r>
              <a:rPr lang="en-US" sz="3300" b="1">
                <a:solidFill>
                  <a:srgbClr val="FFFFFF"/>
                </a:solidFill>
              </a:rPr>
              <a:t>What Types of Services Are Available?</a:t>
            </a:r>
            <a:endParaRPr sz="3300" b="1">
              <a:solidFill>
                <a:srgbClr val="FFFFFF"/>
              </a:solidFill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625775" y="2571750"/>
            <a:ext cx="38280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US" sz="1500" b="1">
                <a:solidFill>
                  <a:schemeClr val="dk2"/>
                </a:solidFill>
              </a:rPr>
              <a:t>Counseling and Guidance</a:t>
            </a:r>
            <a:endParaRPr sz="1500" b="1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US" sz="1500" b="1">
                <a:solidFill>
                  <a:schemeClr val="dk2"/>
                </a:solidFill>
              </a:rPr>
              <a:t>Diagnostic Evaluations</a:t>
            </a:r>
            <a:endParaRPr sz="1500" b="1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US" sz="1500" b="1">
                <a:solidFill>
                  <a:schemeClr val="dk2"/>
                </a:solidFill>
              </a:rPr>
              <a:t>Medical Services and Treatment</a:t>
            </a:r>
            <a:endParaRPr sz="1500" b="1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US" sz="1500" b="1">
                <a:solidFill>
                  <a:schemeClr val="dk2"/>
                </a:solidFill>
              </a:rPr>
              <a:t>Assistive Technology</a:t>
            </a:r>
            <a:endParaRPr sz="1500" b="1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US" sz="1500" b="1">
                <a:solidFill>
                  <a:schemeClr val="dk2"/>
                </a:solidFill>
              </a:rPr>
              <a:t>Education &amp; Training</a:t>
            </a:r>
            <a:endParaRPr sz="1500" b="1">
              <a:solidFill>
                <a:schemeClr val="dk2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●"/>
            </a:pPr>
            <a:r>
              <a:rPr lang="en-US" sz="1500" b="1">
                <a:solidFill>
                  <a:schemeClr val="dk2"/>
                </a:solidFill>
              </a:rPr>
              <a:t>Job Placement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4711350" y="2740425"/>
            <a:ext cx="338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0"/>
          <p:cNvSpPr txBox="1"/>
          <p:nvPr/>
        </p:nvSpPr>
        <p:spPr>
          <a:xfrm>
            <a:off x="4746150" y="2622125"/>
            <a:ext cx="3633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-US" sz="1600" b="1">
                <a:solidFill>
                  <a:schemeClr val="dk2"/>
                </a:solidFill>
              </a:rPr>
              <a:t>Support Services</a:t>
            </a:r>
            <a:r>
              <a:rPr lang="en-US" sz="1600">
                <a:solidFill>
                  <a:schemeClr val="dk2"/>
                </a:solidFill>
              </a:rPr>
              <a:t>, such as transportation assistance, clothing/tools/supplies for work or help with expungement fees</a:t>
            </a:r>
            <a:endParaRPr sz="1600">
              <a:solidFill>
                <a:schemeClr val="dk2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-US" sz="1600" i="1" u="sng">
                <a:solidFill>
                  <a:schemeClr val="dk2"/>
                </a:solidFill>
              </a:rPr>
              <a:t>Note</a:t>
            </a:r>
            <a:r>
              <a:rPr lang="en-US" sz="1600" i="1">
                <a:solidFill>
                  <a:schemeClr val="dk2"/>
                </a:solidFill>
              </a:rPr>
              <a:t>: VR is not able to pay for fines or restitution.</a:t>
            </a:r>
            <a:endParaRPr sz="1600" i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Employment</a:t>
            </a:r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49250" algn="l" rtl="0"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Once a client becomes employed in the vocational goal selected on their IPE, the counselor will work with them to begin closing their case. </a:t>
            </a:r>
            <a:endParaRPr sz="1900"/>
          </a:p>
          <a:p>
            <a:pPr marL="9144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600"/>
          </a:p>
          <a:p>
            <a:pPr marL="914400" lvl="1" indent="-330200" algn="l" rtl="0">
              <a:spcBef>
                <a:spcPts val="40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Case closure happens after at least 90 days of successful employment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During employment, services to support client continue to ensure the client is stable in their chosen job.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1600"/>
              <a:t>Counselor will communicate with the client during the employment phase and notify them along the way as they work toward case closure.</a:t>
            </a:r>
            <a:endParaRPr sz="16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How to Apply </a:t>
            </a:r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body" idx="1"/>
          </p:nvPr>
        </p:nvSpPr>
        <p:spPr>
          <a:xfrm>
            <a:off x="584925" y="1526700"/>
            <a:ext cx="38421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lnSpcReduction="2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900" b="1">
                <a:solidFill>
                  <a:schemeClr val="dk2"/>
                </a:solidFill>
              </a:rPr>
              <a:t>Contact a local VR office</a:t>
            </a:r>
            <a:r>
              <a:rPr lang="en-US"/>
              <a:t>.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 sz="1800"/>
              <a:t>Find the nearest Vocational Rehabilitation (VR) office by using the Office Locator tool at </a:t>
            </a:r>
            <a:r>
              <a:rPr lang="en-US" sz="1800" i="1" u="sng">
                <a:solidFill>
                  <a:schemeClr val="hlink"/>
                </a:solidFill>
              </a:rPr>
              <a:t>jobs.utah.gov/usor/vr </a:t>
            </a:r>
            <a:endParaRPr sz="1800" i="1" u="sng">
              <a:solidFill>
                <a:schemeClr val="hlink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Schedule an </a:t>
            </a:r>
            <a:r>
              <a:rPr lang="en-US" b="1">
                <a:solidFill>
                  <a:schemeClr val="dk2"/>
                </a:solidFill>
              </a:rPr>
              <a:t>orientation </a:t>
            </a:r>
            <a:r>
              <a:rPr lang="en-US"/>
              <a:t>and/or obtain an application.</a:t>
            </a:r>
            <a:endParaRPr i="1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" name="Google Shape;1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5925" y="1734100"/>
            <a:ext cx="3810000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How to Apply (cont</a:t>
            </a:r>
            <a:r>
              <a:rPr lang="en-US"/>
              <a:t>.,)</a:t>
            </a:r>
            <a:r>
              <a:rPr lang="en-US" b="1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56" name="Google Shape;156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700"/>
              <a:t>3. A client would meet with a VR counselor to assist them in obtaining medical </a:t>
            </a:r>
            <a:r>
              <a:rPr lang="en-US" sz="1700" b="1">
                <a:solidFill>
                  <a:schemeClr val="dk2"/>
                </a:solidFill>
              </a:rPr>
              <a:t>documentation of their disability</a:t>
            </a:r>
            <a:r>
              <a:rPr lang="en-US" sz="1700"/>
              <a:t>. </a:t>
            </a:r>
            <a:endParaRPr sz="1700"/>
          </a:p>
          <a:p>
            <a:pPr marL="914400" lvl="1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AutoNum type="alphaLcPeriod"/>
            </a:pPr>
            <a:r>
              <a:rPr lang="en-US" sz="1700"/>
              <a:t>If there are no appropriate records, VR can pay for a diagnostic assessment. Eligibility decisions can take up to 60 days, but on average take 30 days or less. </a:t>
            </a:r>
            <a:endParaRPr sz="17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700"/>
              <a:t>4. Next steps if Eligible - A client would work with a VR Counselor to develop an </a:t>
            </a:r>
            <a:r>
              <a:rPr lang="en-US" sz="1700" b="1">
                <a:solidFill>
                  <a:schemeClr val="dk2"/>
                </a:solidFill>
              </a:rPr>
              <a:t>Individualized Plan for Employmen</a:t>
            </a:r>
            <a:r>
              <a:rPr lang="en-US" sz="1700"/>
              <a:t>t and start working toward  goals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For More Information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7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7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700" i="1"/>
              <a:t>Visit</a:t>
            </a:r>
            <a:r>
              <a:rPr lang="en-US" sz="2700"/>
              <a:t>: </a:t>
            </a:r>
            <a:r>
              <a:rPr lang="en-US" sz="2700" b="1" u="sng">
                <a:solidFill>
                  <a:srgbClr val="0000FF"/>
                </a:solidFill>
              </a:rPr>
              <a:t>jobs.utah.gov/usor</a:t>
            </a:r>
            <a:r>
              <a:rPr lang="en-US" sz="2700" b="1"/>
              <a:t> </a:t>
            </a:r>
            <a:endParaRPr sz="2700" b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525" y="1515250"/>
            <a:ext cx="3500376" cy="311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614</Words>
  <Application>Microsoft Office PowerPoint</Application>
  <PresentationFormat>On-screen Show (16:9)</PresentationFormat>
  <Paragraphs>73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Arial</vt:lpstr>
      <vt:lpstr>Office Theme</vt:lpstr>
      <vt:lpstr>PowerPoint Presentation</vt:lpstr>
      <vt:lpstr>What is Vocational Rehabilitation (VR)?</vt:lpstr>
      <vt:lpstr>What Counts As a Disability?</vt:lpstr>
      <vt:lpstr>Examples of Disabilities </vt:lpstr>
      <vt:lpstr>VR Eligibility Criteria </vt:lpstr>
      <vt:lpstr>VR Eligibility Criteria (cont,.)</vt:lpstr>
      <vt:lpstr>Plan Development</vt:lpstr>
      <vt:lpstr>What Types of Services Are Available?</vt:lpstr>
      <vt:lpstr>Employment</vt:lpstr>
      <vt:lpstr>How to Apply </vt:lpstr>
      <vt:lpstr>How to Apply (cont.,) </vt:lpstr>
      <vt:lpstr>For More Information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Brad Jones</dc:creator>
  <cp:lastModifiedBy>Brad Jones</cp:lastModifiedBy>
  <cp:revision>1</cp:revision>
  <dcterms:modified xsi:type="dcterms:W3CDTF">2026-01-21T16:24:17Z</dcterms:modified>
</cp:coreProperties>
</file>