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Lst>
  <p:sldSz cy="6858000" cx="12191675"/>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32" roundtripDataSignature="AMtx7mgaDDUttfW13PcnbcMeG4ycGXkRk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10" Type="http://schemas.openxmlformats.org/officeDocument/2006/relationships/slide" Target="slides/slide4.xml"/><Relationship Id="rId32" Type="http://customschemas.google.com/relationships/presentationmetadata" Target="meta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7" name="Google Shape;157;p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0:00–1:00 | 1 minute</a:t>
            </a:r>
            <a:endParaRPr/>
          </a:p>
          <a:p>
            <a:pPr indent="0" lvl="0" marL="0" rtl="0" algn="l">
              <a:spcBef>
                <a:spcPts val="0"/>
              </a:spcBef>
              <a:spcAft>
                <a:spcPts val="0"/>
              </a:spcAft>
              <a:buNone/>
            </a:pPr>
            <a:r>
              <a:rPr lang="en-US"/>
              <a:t>Welcome: ‘I’m Amber Marsh, with USU’s Institute for Disability Research, Policy &amp; Practice and Center for Employment &amp; Inclusion. Employment is my lens today, but everyone here touches a different part of someone’s life.’</a:t>
            </a:r>
            <a:endParaRPr/>
          </a:p>
          <a:p>
            <a:pPr indent="0" lvl="0" marL="0" rtl="0" algn="l">
              <a:spcBef>
                <a:spcPts val="0"/>
              </a:spcBef>
              <a:spcAft>
                <a:spcPts val="0"/>
              </a:spcAft>
              <a:buNone/>
            </a:pPr>
            <a:r>
              <a:t/>
            </a:r>
            <a:endParaRPr/>
          </a:p>
          <a:p>
            <a:pPr indent="0" lvl="0" marL="0" rtl="0" algn="l">
              <a:lnSpc>
                <a:spcPct val="115000"/>
              </a:lnSpc>
              <a:spcBef>
                <a:spcPts val="1200"/>
              </a:spcBef>
              <a:spcAft>
                <a:spcPts val="0"/>
              </a:spcAft>
              <a:buClr>
                <a:schemeClr val="dk1"/>
              </a:buClr>
              <a:buSzPts val="1100"/>
              <a:buFont typeface="Arial"/>
              <a:buNone/>
            </a:pPr>
            <a:r>
              <a:rPr lang="en-US" sz="1100">
                <a:solidFill>
                  <a:schemeClr val="dk1"/>
                </a:solidFill>
              </a:rPr>
              <a:t>I teach ACRE, so I'm used to having a captive audience for 40 hours.</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rPr>
              <a:t>[Pause.]</a:t>
            </a:r>
            <a:endParaRPr b="1"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US" sz="1100">
                <a:solidFill>
                  <a:schemeClr val="dk1"/>
                </a:solidFill>
              </a:rPr>
              <a:t>Today I only have one hour.</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US" sz="1100">
                <a:solidFill>
                  <a:schemeClr val="dk1"/>
                </a:solidFill>
              </a:rPr>
              <a:t>So I'm going to have to squeeze all my opinions into the first 15 minutes.</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rPr>
              <a:t>[Pause, smile.]</a:t>
            </a:r>
            <a:endParaRPr b="1"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US" sz="1100">
                <a:solidFill>
                  <a:schemeClr val="dk1"/>
                </a:solidFill>
              </a:rPr>
              <a:t>I'm kidding. Today is a Community of Practice, which means I actually want to hear your opinions, too.</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US" sz="1100">
                <a:solidFill>
                  <a:schemeClr val="dk1"/>
                </a:solidFill>
              </a:rPr>
              <a:t>One of the biggest things we emphasize in ACRE is belonging. Because helping someone get hired is one thing. Helping them become a valued part of a workplace and community is something bigger.</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US" sz="1100">
                <a:solidFill>
                  <a:schemeClr val="dk1"/>
                </a:solidFill>
              </a:rPr>
              <a:t>And that's where we're going today.</a:t>
            </a:r>
            <a:endParaRPr sz="1100">
              <a:solidFill>
                <a:schemeClr val="dk1"/>
              </a:solidFill>
            </a:endParaRPr>
          </a:p>
          <a:p>
            <a:pPr indent="0" lvl="0" marL="0" rtl="0" algn="l">
              <a:spcBef>
                <a:spcPts val="120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Invite DSPs, educators, counselors, coordinators, leaders, students, and people with lived experience into the conversation. Say: ‘The expertise is in this room. You can speak, use chat, reflect quietly, or pass. We can be curious without agreeing on everything.’</a:t>
            </a:r>
            <a:endParaRPr/>
          </a:p>
          <a:p>
            <a:pPr indent="0" lvl="0" marL="0" rtl="0" algn="l">
              <a:spcBef>
                <a:spcPts val="0"/>
              </a:spcBef>
              <a:spcAft>
                <a:spcPts val="0"/>
              </a:spcAft>
              <a:buNone/>
            </a:pPr>
            <a:r>
              <a:t/>
            </a:r>
            <a:endParaRPr/>
          </a:p>
        </p:txBody>
      </p:sp>
      <p:sp>
        <p:nvSpPr>
          <p:cNvPr id="158" name="Google Shape;158;p1: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9" name="Google Shape;179;p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1:00–4:00 | 3 minutes</a:t>
            </a:r>
            <a:endParaRPr/>
          </a:p>
          <a:p>
            <a:pPr indent="0" lvl="0" marL="0" rtl="0" algn="l">
              <a:spcBef>
                <a:spcPts val="0"/>
              </a:spcBef>
              <a:spcAft>
                <a:spcPts val="0"/>
              </a:spcAft>
              <a:buNone/>
            </a:pPr>
            <a:r>
              <a:rPr lang="en-US"/>
              <a:t>Give 20 seconds of quiet reflection. Ask: ‘How do you know you belong there?’ Accept voice, chat, or a brief pair conversation. Gather three or four responses before offering your own. This slide intentionally offers no suggested answers; </a:t>
            </a:r>
            <a:r>
              <a:rPr b="1" lang="en-US"/>
              <a:t>let the group define belonging.</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US"/>
              <a:t>Listen for being known, welcomed, missed, trusted, able to be yourself, or contributing. If physical presence comes up, explore what makes that presence meaningful rather than contradicting the participant.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Ask: ‘Which of these would we notice in the lives of people we support?’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Transition: ‘Our work can make access possible. What helps access become a relationship, a role, or a place someone wants to be?’</a:t>
            </a:r>
            <a:endParaRPr/>
          </a:p>
        </p:txBody>
      </p:sp>
      <p:sp>
        <p:nvSpPr>
          <p:cNvPr id="180" name="Google Shape;180;p2: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4" name="Google Shape;194;p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4:00–6:00 | 2 minutes</a:t>
            </a:r>
            <a:endParaRPr/>
          </a:p>
          <a:p>
            <a:pPr indent="0" lvl="0" marL="0" rtl="0" algn="l">
              <a:spcBef>
                <a:spcPts val="0"/>
              </a:spcBef>
              <a:spcAft>
                <a:spcPts val="0"/>
              </a:spcAft>
              <a:buNone/>
            </a:pPr>
            <a:r>
              <a:rPr lang="en-US"/>
              <a:t>Ask: ‘Can someone live, work, and spend time in the community and still feel disconnected?’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Invite one example without names.</a:t>
            </a:r>
            <a:endParaRPr/>
          </a:p>
          <a:p>
            <a:pPr indent="0" lvl="0" marL="0" rtl="0" algn="l">
              <a:spcBef>
                <a:spcPts val="0"/>
              </a:spcBef>
              <a:spcAft>
                <a:spcPts val="0"/>
              </a:spcAft>
              <a:buNone/>
            </a:pPr>
            <a:r>
              <a:rPr lang="en-US"/>
              <a:t>Use the distinction as a question, not a verdict about anyone’s services. Paid support can enable belonging; it does not invalidate a relationship or mean someone should lose support.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Ask: ‘What would the person themselves say makes this place meaningful?’</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Transition: ‘Let’s meet someone and notice what we reach for first.’</a:t>
            </a:r>
            <a:endParaRPr/>
          </a:p>
        </p:txBody>
      </p:sp>
      <p:sp>
        <p:nvSpPr>
          <p:cNvPr id="195" name="Google Shape;195;p3: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h72741f8a6107fdcd_0_1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3" name="Google Shape;213;h72741f8a6107fdcd_0_1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Introduce Sam using only the four facts. Ask participants what else they need to know. Collect 6–10 questions verbatim, without correcting or prompting. Listen for disability/diagnosis questions as well as strengths, history, and interests. Do not reveal the next slide yet.</a:t>
            </a:r>
            <a:endParaRPr/>
          </a:p>
        </p:txBody>
      </p:sp>
      <p:sp>
        <p:nvSpPr>
          <p:cNvPr id="214" name="Google Shape;214;h72741f8a6107fdcd_0_12: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h72741f8a6107fdcd_0_10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1" name="Google Shape;231;h72741f8a6107fdcd_0_10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Only show this after participants have offered questions. Compare the actual questions asked, not an assumed outcome. If someone asks “What is Sam’s disability?”, respond: “What would knowing the diagnosis tell us about Sam’s skills, interests, work history, or potential?” Explain that disability-related information matters for access and supports but cannot replace learning about the person. If strengths questions dominate, acknowledge that.</a:t>
            </a:r>
            <a:endParaRPr/>
          </a:p>
        </p:txBody>
      </p:sp>
      <p:sp>
        <p:nvSpPr>
          <p:cNvPr id="232" name="Google Shape;232;h72741f8a6107fdcd_0_103: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h72741f8a6107fdcd_0_19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6" name="Google Shape;246;h72741f8a6107fdcd_0_19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These work-history details are fictional case-study additions. Ask whether Sam became more employable when this information was revealed, or whether the group finally learned what was already there. Ask what options they would explore now, without assuming Sam wants a supervisory role. Sam’s preferences still lead.</a:t>
            </a:r>
            <a:endParaRPr/>
          </a:p>
        </p:txBody>
      </p:sp>
      <p:sp>
        <p:nvSpPr>
          <p:cNvPr id="247" name="Google Shape;247;h72741f8a6107fdcd_0_194: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h72741f8a6107fdcd_0_38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1" name="Google Shape;271;h72741f8a6107fdcd_0_38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Ask: Would we meet someone without a disability label and assume they have no experience or skills? Support needs matter, but should help us create access rather than limit opportunities. The goal is not to prescribe a high-status job; it is to discover what Sam wants and what Sam brings. Transition into rural context, culture, family relationships, ageism, and disclosure.</a:t>
            </a:r>
            <a:endParaRPr/>
          </a:p>
        </p:txBody>
      </p:sp>
      <p:sp>
        <p:nvSpPr>
          <p:cNvPr id="272" name="Google Shape;272;h72741f8a6107fdcd_0_381: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5" name="Google Shape;285;p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13:00–16:00 | 3 minutes</a:t>
            </a:r>
            <a:endParaRPr/>
          </a:p>
          <a:p>
            <a:pPr indent="0" lvl="0" marL="0" rtl="0" algn="l">
              <a:spcBef>
                <a:spcPts val="0"/>
              </a:spcBef>
              <a:spcAft>
                <a:spcPts val="0"/>
              </a:spcAft>
              <a:buNone/>
            </a:pPr>
            <a:r>
              <a:rPr lang="en-US"/>
              <a:t>Personal observation, not a statewide trend statistic: ‘In my training and TA work, I’ve noticed more cultural diversity among providers, including Pacific Islander professionals entering the employment and CRP field.’ Use only what you have actually observed.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Ask: ‘What changes are you noticing where you work?’ Then: ‘What strengths does this bring?’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Listen for language access, trust, community relationships, different perspectives, and representation. The columns show three possible strengths, not rankings or numerical data.</a:t>
            </a:r>
            <a:endParaRPr/>
          </a:p>
          <a:p>
            <a:pPr indent="0" lvl="0" marL="0" rtl="0" algn="l">
              <a:spcBef>
                <a:spcPts val="0"/>
              </a:spcBef>
              <a:spcAft>
                <a:spcPts val="0"/>
              </a:spcAft>
              <a:buNone/>
            </a:pPr>
            <a:r>
              <a:rPr lang="en-US"/>
              <a:t>Do not ask any attendee to explain their culture for the room. Culture also includes rural experience, generation, faith, socioeconomic background, family, and disability identity.</a:t>
            </a:r>
            <a:endParaRPr/>
          </a:p>
          <a:p>
            <a:pPr indent="0" lvl="0" marL="0" rtl="0" algn="l">
              <a:spcBef>
                <a:spcPts val="0"/>
              </a:spcBef>
              <a:spcAft>
                <a:spcPts val="0"/>
              </a:spcAft>
              <a:buNone/>
            </a:pPr>
            <a:r>
              <a:rPr lang="en-US"/>
              <a:t>Celebrate expertise without assuming that someone shares every norm or speaks every language associated with their identity.</a:t>
            </a:r>
            <a:endParaRPr/>
          </a:p>
          <a:p>
            <a:pPr indent="0" lvl="0" marL="0" rtl="0" algn="l">
              <a:spcBef>
                <a:spcPts val="0"/>
              </a:spcBef>
              <a:spcAft>
                <a:spcPts val="0"/>
              </a:spcAft>
              <a:buNone/>
            </a:pPr>
            <a:r>
              <a:rPr lang="en-US"/>
              <a:t>Transition: ‘What if Sam asks for someone who understands their cultural community?’</a:t>
            </a:r>
            <a:endParaRPr/>
          </a:p>
        </p:txBody>
      </p:sp>
      <p:sp>
        <p:nvSpPr>
          <p:cNvPr id="286" name="Google Shape;286;p7: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9" name="Google Shape;309;p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16:00–18:00 | 2 minutes</a:t>
            </a:r>
            <a:endParaRPr/>
          </a:p>
          <a:p>
            <a:pPr indent="0" lvl="0" marL="0" rtl="0" algn="l">
              <a:spcBef>
                <a:spcPts val="0"/>
              </a:spcBef>
              <a:spcAft>
                <a:spcPts val="0"/>
              </a:spcAft>
              <a:buNone/>
            </a:pPr>
            <a:r>
              <a:rPr lang="en-US"/>
              <a:t>Pose: ‘Sam asks for a professional who shares their language or cultural community. What would you explore?’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Take that preference seriously and explore options when feasible, without making cultural matching a condition of receiving services. Sam may prefer someone outside a close community for privacy; ask rather than assume.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Shared culture can support rapport but does not establish competence, fit, confidentiality, or knowledge of this individual. A professional from another background still has responsibility to learn and listen. Qualified language support may be needed even when cultural matching is unavailable.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Ask: ‘How do we preserve choice when local options are limited?’</a:t>
            </a:r>
            <a:endParaRPr/>
          </a:p>
          <a:p>
            <a:pPr indent="0" lvl="0" marL="0" rtl="0" algn="l">
              <a:spcBef>
                <a:spcPts val="0"/>
              </a:spcBef>
              <a:spcAft>
                <a:spcPts val="0"/>
              </a:spcAft>
              <a:buNone/>
            </a:pPr>
            <a:r>
              <a:rPr lang="en-US"/>
              <a:t>Transition: ‘What have you had to unlearn?’</a:t>
            </a:r>
            <a:endParaRPr/>
          </a:p>
        </p:txBody>
      </p:sp>
      <p:sp>
        <p:nvSpPr>
          <p:cNvPr id="310" name="Google Shape;310;p8: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8" name="Google Shape;328;p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18:00–20:00 | 2 minutes</a:t>
            </a:r>
            <a:endParaRPr/>
          </a:p>
          <a:p>
            <a:pPr indent="0" lvl="0" marL="0" rtl="0" algn="l">
              <a:spcBef>
                <a:spcPts val="0"/>
              </a:spcBef>
              <a:spcAft>
                <a:spcPts val="0"/>
              </a:spcAft>
              <a:buNone/>
            </a:pPr>
            <a:r>
              <a:rPr lang="en-US"/>
              <a:t>Invite one or two brief reflections. People can pass or think privately. Model a modest example if the room is quiet: ‘I can interpret a family’s involvement through my own definition of independence before I understand what the person values.’ Do not present an invented field story as your experience.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Ask: ‘What did you start asking instead?’</a:t>
            </a:r>
            <a:endParaRPr/>
          </a:p>
          <a:p>
            <a:pPr indent="0" lvl="0" marL="0" rtl="0" algn="l">
              <a:spcBef>
                <a:spcPts val="0"/>
              </a:spcBef>
              <a:spcAft>
                <a:spcPts val="0"/>
              </a:spcAft>
              <a:buNone/>
            </a:pPr>
            <a:r>
              <a:rPr lang="en-US"/>
              <a:t>Avoid putting participants on the spot or inviting stereotypes about particular groups. Bring the focus back to what professionals changed in their own practice.</a:t>
            </a:r>
            <a:endParaRPr/>
          </a:p>
          <a:p>
            <a:pPr indent="0" lvl="0" marL="0" rtl="0" algn="l">
              <a:spcBef>
                <a:spcPts val="0"/>
              </a:spcBef>
              <a:spcAft>
                <a:spcPts val="0"/>
              </a:spcAft>
              <a:buNone/>
            </a:pPr>
            <a:r>
              <a:rPr lang="en-US"/>
              <a:t>Transition: ‘Now put those questions into a place where the usual referral options are limited.’</a:t>
            </a:r>
            <a:endParaRPr/>
          </a:p>
        </p:txBody>
      </p:sp>
      <p:sp>
        <p:nvSpPr>
          <p:cNvPr id="329" name="Google Shape;329;p9: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1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1" name="Google Shape;341;p1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20:00–23:00 | 3 minutes</a:t>
            </a:r>
            <a:endParaRPr/>
          </a:p>
          <a:p>
            <a:pPr indent="0" lvl="0" marL="0" rtl="0" algn="l">
              <a:spcBef>
                <a:spcPts val="0"/>
              </a:spcBef>
              <a:spcAft>
                <a:spcPts val="0"/>
              </a:spcAft>
              <a:buNone/>
            </a:pPr>
            <a:r>
              <a:rPr lang="en-US"/>
              <a:t>Use light humor aimed at the default script: ‘My excellent plan had three steps: refer, refer, and refer. The town had a few questions about my plan.’</a:t>
            </a:r>
            <a:endParaRPr/>
          </a:p>
          <a:p>
            <a:pPr indent="0" lvl="0" marL="0" rtl="0" algn="l">
              <a:spcBef>
                <a:spcPts val="0"/>
              </a:spcBef>
              <a:spcAft>
                <a:spcPts val="0"/>
              </a:spcAft>
              <a:buNone/>
            </a:pPr>
            <a:r>
              <a:rPr lang="en-US"/>
              <a:t>(The town illustration shows fictional constraints, not claims that every rural Utah town lacks transportation or providers.)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Ask: ‘Which of these feels familiar? What differs in your community?’</a:t>
            </a:r>
            <a:endParaRPr/>
          </a:p>
          <a:p>
            <a:pPr indent="0" lvl="0" marL="0" rtl="0" algn="l">
              <a:spcBef>
                <a:spcPts val="0"/>
              </a:spcBef>
              <a:spcAft>
                <a:spcPts val="0"/>
              </a:spcAft>
              <a:buNone/>
            </a:pPr>
            <a:r>
              <a:rPr lang="en-US"/>
              <a:t>(Invite rural voices early; avoid romanticizing that everyone knows everyone or assuming all rural communities are alike.)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Share a short, de-identified example from your own rural project if appropriate: describe the actual constraint, what the person wanted, and what you learned. Do not invent an outcome.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Transition: ‘If the resource list is short, where do we look next?’</a:t>
            </a:r>
            <a:endParaRPr/>
          </a:p>
        </p:txBody>
      </p:sp>
      <p:sp>
        <p:nvSpPr>
          <p:cNvPr id="342" name="Google Shape;342;p10: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p1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70" name="Google Shape;370;p1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23:00–26:00 | 3 minutes</a:t>
            </a:r>
            <a:endParaRPr/>
          </a:p>
          <a:p>
            <a:pPr indent="0" lvl="0" marL="0" rtl="0" algn="l">
              <a:spcBef>
                <a:spcPts val="0"/>
              </a:spcBef>
              <a:spcAft>
                <a:spcPts val="0"/>
              </a:spcAft>
              <a:buNone/>
            </a:pPr>
            <a:r>
              <a:rPr lang="en-US"/>
              <a:t>Ask: ‘What gets missed when we only measure the number of miles?’ Invite cost, weather, travel time, shift times, accessibility, caregiving, broadband, appointments, and staff coverage.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Then: ‘What does a missed connection cost the person—an interview, wages, trust, or another chance?’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Explore how a distant service may be listed as available while not being usable. Let participants name </a:t>
            </a:r>
            <a:r>
              <a:rPr b="1" lang="en-US"/>
              <a:t>what formal systems could change as well as what communities could offer.</a:t>
            </a:r>
            <a:endParaRPr b="1"/>
          </a:p>
          <a:p>
            <a:pPr indent="0" lvl="0" marL="0" rtl="0" algn="l">
              <a:spcBef>
                <a:spcPts val="0"/>
              </a:spcBef>
              <a:spcAft>
                <a:spcPts val="0"/>
              </a:spcAft>
              <a:buNone/>
            </a:pPr>
            <a:r>
              <a:rPr lang="en-US"/>
              <a:t>Natural supports should be chosen, reliable, and sustainable; they are not a substitute for needed paid services.</a:t>
            </a:r>
            <a:endParaRPr/>
          </a:p>
          <a:p>
            <a:pPr indent="0" lvl="0" marL="0" rtl="0" algn="l">
              <a:spcBef>
                <a:spcPts val="0"/>
              </a:spcBef>
              <a:spcAft>
                <a:spcPts val="0"/>
              </a:spcAft>
              <a:buNone/>
            </a:pPr>
            <a:r>
              <a:rPr lang="en-US"/>
              <a:t>Transition: ‘Let’s build a picture of a town together.’</a:t>
            </a:r>
            <a:endParaRPr/>
          </a:p>
        </p:txBody>
      </p:sp>
      <p:sp>
        <p:nvSpPr>
          <p:cNvPr id="371" name="Google Shape;371;p11: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1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93" name="Google Shape;393;p1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26:00–30:00 | 4 minutes</a:t>
            </a:r>
            <a:endParaRPr/>
          </a:p>
          <a:p>
            <a:pPr indent="0" lvl="0" marL="0" rtl="0" algn="l">
              <a:spcBef>
                <a:spcPts val="0"/>
              </a:spcBef>
              <a:spcAft>
                <a:spcPts val="0"/>
              </a:spcAft>
              <a:buNone/>
            </a:pPr>
            <a:r>
              <a:rPr lang="en-US"/>
              <a:t>This is a fictional town map, not a geographic map. Ask: ‘Sam lives here. Who already knows Sam? Who would Sam like to know?’</a:t>
            </a:r>
            <a:endParaRPr/>
          </a:p>
          <a:p>
            <a:pPr indent="0" lvl="0" marL="0" rtl="0" algn="l">
              <a:spcBef>
                <a:spcPts val="0"/>
              </a:spcBef>
              <a:spcAft>
                <a:spcPts val="0"/>
              </a:spcAft>
              <a:buNone/>
            </a:pPr>
            <a:r>
              <a:rPr lang="en-US"/>
              <a:t>Participants name people and places. Capture additional ideas on a board or in chat. Existing labels are starting points; do not treat every organization as universally trusted or available.</a:t>
            </a:r>
            <a:endParaRPr/>
          </a:p>
          <a:p>
            <a:pPr indent="0" lvl="0" marL="0" rtl="0" algn="l">
              <a:spcBef>
                <a:spcPts val="0"/>
              </a:spcBef>
              <a:spcAft>
                <a:spcPts val="0"/>
              </a:spcAft>
              <a:buNone/>
            </a:pPr>
            <a:r>
              <a:rPr lang="en-US"/>
              <a:t>Ask for connections between nodes: ‘Who could make an introduction? Who knows a business need? Where does Sam already contribute?’</a:t>
            </a:r>
            <a:endParaRPr/>
          </a:p>
          <a:p>
            <a:pPr indent="0" lvl="0" marL="0" rtl="0" algn="l">
              <a:spcBef>
                <a:spcPts val="0"/>
              </a:spcBef>
              <a:spcAft>
                <a:spcPts val="0"/>
              </a:spcAft>
              <a:buNone/>
            </a:pPr>
            <a:r>
              <a:rPr lang="en-US"/>
              <a:t>For virtual delivery: host can type a short list in chat; no breakout required. In person: invite two people to offer links.</a:t>
            </a:r>
            <a:endParaRPr/>
          </a:p>
          <a:p>
            <a:pPr indent="0" lvl="0" marL="0" rtl="0" algn="l">
              <a:spcBef>
                <a:spcPts val="0"/>
              </a:spcBef>
              <a:spcAft>
                <a:spcPts val="0"/>
              </a:spcAft>
              <a:buNone/>
            </a:pPr>
            <a:r>
              <a:rPr lang="en-US"/>
              <a:t>Ask: ‘Which of these are formal disability services? Which could support an opportunity, relationship, or role?’</a:t>
            </a:r>
            <a:endParaRPr/>
          </a:p>
          <a:p>
            <a:pPr indent="0" lvl="0" marL="0" rtl="0" algn="l">
              <a:spcBef>
                <a:spcPts val="0"/>
              </a:spcBef>
              <a:spcAft>
                <a:spcPts val="0"/>
              </a:spcAft>
              <a:buNone/>
            </a:pPr>
            <a:r>
              <a:rPr lang="en-US"/>
              <a:t>Transition: ‘The people on our resource lists are only part of the community.’</a:t>
            </a:r>
            <a:endParaRPr/>
          </a:p>
        </p:txBody>
      </p:sp>
      <p:sp>
        <p:nvSpPr>
          <p:cNvPr id="394" name="Google Shape;394;p12: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p1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28" name="Google Shape;428;p1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30:00–33:00 | 3 minutes</a:t>
            </a:r>
            <a:endParaRPr/>
          </a:p>
          <a:p>
            <a:pPr indent="0" lvl="0" marL="0" rtl="0" algn="l">
              <a:spcBef>
                <a:spcPts val="0"/>
              </a:spcBef>
              <a:spcAft>
                <a:spcPts val="0"/>
              </a:spcAft>
              <a:buNone/>
            </a:pPr>
            <a:r>
              <a:rPr lang="en-US"/>
              <a:t>Use friendly humor: ‘Every place seems to have someone who knows who to call. They may not appear in a provider directory.’ (Avoid universal claims about rural residents.)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Ask: ‘How do you meet that person respectfully, and whose permission do you need before discussing Sam?’</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Community contacts can lead to informational conversations about business needs or ways Sam can contribute. Do not share disability, service details, or family information simply to obtain a connection.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Ask: ‘What is one relationship your team has built that changed an option for someone?’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Do not promise a connection will produce a job. A business relationship develops through listening, reliability, and mutual benefit.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Transition: ‘Relationships are an asset. Close networks can also create pressure.’</a:t>
            </a:r>
            <a:endParaRPr/>
          </a:p>
        </p:txBody>
      </p:sp>
      <p:sp>
        <p:nvSpPr>
          <p:cNvPr id="429" name="Google Shape;429;p13: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h72741f8a6107fdcd_0_48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48" name="Google Shape;448;h72741f8a6107fdcd_0_48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33:00–35:00 | 2 minutes</a:t>
            </a:r>
            <a:endParaRPr/>
          </a:p>
          <a:p>
            <a:pPr indent="0" lvl="0" marL="0" rtl="0" algn="l">
              <a:spcBef>
                <a:spcPts val="0"/>
              </a:spcBef>
              <a:spcAft>
                <a:spcPts val="0"/>
              </a:spcAft>
              <a:buNone/>
            </a:pPr>
            <a:r>
              <a:rPr lang="en-US"/>
              <a:t>Explain that close community connections can create opportunities and challenges. Friendly humor: Sometimes word travels faster than the internet—whether you wanted it to or not!</a:t>
            </a:r>
            <a:endParaRPr/>
          </a:p>
          <a:p>
            <a:pPr indent="0" lvl="0" marL="0" rtl="0" algn="l">
              <a:spcBef>
                <a:spcPts val="0"/>
              </a:spcBef>
              <a:spcAft>
                <a:spcPts val="0"/>
              </a:spcAft>
              <a:buNone/>
            </a:pPr>
            <a:r>
              <a:rPr lang="en-US"/>
              <a:t>Scenario: A well-meaning family member calls an employer and discloses Sam’s disability, asking for a favor. Ask: What could the family member have said differently? Possible alternative: Sam has years of experience in operations and inventory and is exploring work. Would you be open to a conversation?</a:t>
            </a:r>
            <a:endParaRPr/>
          </a:p>
          <a:p>
            <a:pPr indent="0" lvl="0" marL="0" rtl="0" algn="l">
              <a:spcBef>
                <a:spcPts val="0"/>
              </a:spcBef>
              <a:spcAft>
                <a:spcPts val="0"/>
              </a:spcAft>
              <a:buNone/>
            </a:pPr>
            <a:r>
              <a:rPr lang="en-US"/>
              <a:t>Emphasize Sam’s consent, privacy, boundaries and preferences. Transition: What does belonging to this community mean to Sam?</a:t>
            </a:r>
            <a:endParaRPr/>
          </a:p>
        </p:txBody>
      </p:sp>
      <p:sp>
        <p:nvSpPr>
          <p:cNvPr id="449" name="Google Shape;449;h72741f8a6107fdcd_0_489: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p1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64" name="Google Shape;464;p1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35:00–38:00 | 3 minutes</a:t>
            </a:r>
            <a:endParaRPr/>
          </a:p>
          <a:p>
            <a:pPr indent="0" lvl="0" marL="0" rtl="0" algn="l">
              <a:spcBef>
                <a:spcPts val="0"/>
              </a:spcBef>
              <a:spcAft>
                <a:spcPts val="0"/>
              </a:spcAft>
              <a:buNone/>
            </a:pPr>
            <a:r>
              <a:rPr lang="en-US"/>
              <a:t>Pose: ‘Sam is offered more employer options in a larger city. Moving would mean leaving family, a trusted cultural community, and familiar supports. Is it automatically the better opportunity?’</a:t>
            </a:r>
            <a:endParaRPr/>
          </a:p>
          <a:p>
            <a:pPr indent="0" lvl="0" marL="0" rtl="0" algn="l">
              <a:spcBef>
                <a:spcPts val="0"/>
              </a:spcBef>
              <a:spcAft>
                <a:spcPts val="0"/>
              </a:spcAft>
              <a:buNone/>
            </a:pPr>
            <a:r>
              <a:rPr lang="en-US"/>
              <a:t>(Invite multiple perspectives.)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fork is a discussion device, not a forced choice; </a:t>
            </a:r>
            <a:r>
              <a:rPr b="1" lang="en-US"/>
              <a:t>ask about options that preserve connection while expanding opportunities. Moving may be exactly what Sam wants; staying may also be a reasonable choice. Neither culture nor family should decide for Sam without learning their preferences.</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US"/>
              <a:t>Ask: ‘What tradeoffs would Sam want to weigh? What could we explore locally before assuming relocation? What would make a move workable if Sam chooses it?’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Transition: ‘What do we need to understand about how Sam’s world works?’</a:t>
            </a:r>
            <a:endParaRPr/>
          </a:p>
        </p:txBody>
      </p:sp>
      <p:sp>
        <p:nvSpPr>
          <p:cNvPr id="465" name="Google Shape;465;p15: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1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85" name="Google Shape;485;p1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38:00–40:00 | 2 minutes</a:t>
            </a:r>
            <a:endParaRPr/>
          </a:p>
          <a:p>
            <a:pPr indent="0" lvl="0" marL="0" rtl="0" algn="l">
              <a:spcBef>
                <a:spcPts val="0"/>
              </a:spcBef>
              <a:spcAft>
                <a:spcPts val="0"/>
              </a:spcAft>
              <a:buNone/>
            </a:pPr>
            <a:r>
              <a:rPr lang="en-US"/>
              <a:t>Invite the room to choose one question they would ask Sam next. Employment professionals, DSPs, coordinators, educators, and students may each notice different parts of the story.</a:t>
            </a:r>
            <a:endParaRPr/>
          </a:p>
          <a:p>
            <a:pPr indent="0" lvl="0" marL="0" rtl="0" algn="l">
              <a:spcBef>
                <a:spcPts val="0"/>
              </a:spcBef>
              <a:spcAft>
                <a:spcPts val="0"/>
              </a:spcAft>
              <a:buNone/>
            </a:pPr>
            <a:r>
              <a:rPr lang="en-US"/>
              <a:t>Follow the person’s own understanding of culture rather than assigning meaning to their identity. Ask how Sam wants family involved and what responsibilities matter.</a:t>
            </a:r>
            <a:endParaRPr/>
          </a:p>
          <a:p>
            <a:pPr indent="0" lvl="0" marL="0" rtl="0" algn="l">
              <a:spcBef>
                <a:spcPts val="0"/>
              </a:spcBef>
              <a:spcAft>
                <a:spcPts val="0"/>
              </a:spcAft>
              <a:buNone/>
            </a:pPr>
            <a:r>
              <a:rPr lang="en-US"/>
              <a:t>Bring out a practical shared action: ‘Who could help us understand that—with Sam’s permission?’</a:t>
            </a:r>
            <a:endParaRPr/>
          </a:p>
          <a:p>
            <a:pPr indent="0" lvl="0" marL="0" rtl="0" algn="l">
              <a:spcBef>
                <a:spcPts val="0"/>
              </a:spcBef>
              <a:spcAft>
                <a:spcPts val="0"/>
              </a:spcAft>
              <a:buNone/>
            </a:pPr>
            <a:r>
              <a:rPr lang="en-US"/>
              <a:t>Transition: ‘Age and disability can also change what people think they know about someone.’</a:t>
            </a:r>
            <a:endParaRPr/>
          </a:p>
        </p:txBody>
      </p:sp>
      <p:sp>
        <p:nvSpPr>
          <p:cNvPr id="486" name="Google Shape;486;p16: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p1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01" name="Google Shape;501;p1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40:00–43:00 | 3 minutes</a:t>
            </a:r>
            <a:endParaRPr/>
          </a:p>
          <a:p>
            <a:pPr indent="0" lvl="0" marL="0" rtl="0" algn="l">
              <a:spcBef>
                <a:spcPts val="0"/>
              </a:spcBef>
              <a:spcAft>
                <a:spcPts val="0"/>
              </a:spcAft>
              <a:buNone/>
            </a:pPr>
            <a:r>
              <a:rPr lang="en-US"/>
              <a:t>Read the two descriptions and ask: ‘What picture came to mind? What did you infer that is not actually written?’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(Both describe Sam. This is a framing exercise, not advice to hide age or a guarantee that wording prevents discrimination. Resume detail should be accurate, relevant, and chosen with the job seeker.)</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Ask: ‘What strengths are we helping an employer see? What assumptions might we bring ourselves?’</a:t>
            </a:r>
            <a:endParaRPr/>
          </a:p>
          <a:p>
            <a:pPr indent="0" lvl="0" marL="0" rtl="0" algn="l">
              <a:spcBef>
                <a:spcPts val="0"/>
              </a:spcBef>
              <a:spcAft>
                <a:spcPts val="0"/>
              </a:spcAft>
              <a:buNone/>
            </a:pPr>
            <a:r>
              <a:rPr lang="en-US"/>
              <a:t>(Keep this brief so it stays a cross-professional discussion rather than a resume workshop.)</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Transition: ‘Age assumptions do not only affect older workers.’</a:t>
            </a:r>
            <a:endParaRPr/>
          </a:p>
        </p:txBody>
      </p:sp>
      <p:sp>
        <p:nvSpPr>
          <p:cNvPr id="502" name="Google Shape;502;p17: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p1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21" name="Google Shape;521;p1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43:00–45:00 | 2 minutes</a:t>
            </a:r>
            <a:endParaRPr/>
          </a:p>
          <a:p>
            <a:pPr indent="0" lvl="0" marL="0" rtl="0" algn="l">
              <a:spcBef>
                <a:spcPts val="0"/>
              </a:spcBef>
              <a:spcAft>
                <a:spcPts val="0"/>
              </a:spcAft>
              <a:buNone/>
            </a:pPr>
            <a:r>
              <a:rPr lang="en-US"/>
              <a:t>Present two quick situations: a 22-year-old adult is spoken to in a sing-song voice; a 60-year-old with a newly acquired disability has their professional expertise ignored. Ask what the room notices.</a:t>
            </a:r>
            <a:endParaRPr/>
          </a:p>
          <a:p>
            <a:pPr indent="0" lvl="0" marL="0" rtl="0" algn="l">
              <a:spcBef>
                <a:spcPts val="0"/>
              </a:spcBef>
              <a:spcAft>
                <a:spcPts val="0"/>
              </a:spcAft>
              <a:buNone/>
            </a:pPr>
            <a:r>
              <a:rPr lang="en-US"/>
              <a:t>Accessible or plain language can be respectful adult communication. Do not imply that communication supports are infantilizing. The issue is tone, assumptions, and loss of choice.</a:t>
            </a:r>
            <a:endParaRPr/>
          </a:p>
          <a:p>
            <a:pPr indent="0" lvl="0" marL="0" rtl="0" algn="l">
              <a:spcBef>
                <a:spcPts val="0"/>
              </a:spcBef>
              <a:spcAft>
                <a:spcPts val="0"/>
              </a:spcAft>
              <a:buNone/>
            </a:pPr>
            <a:r>
              <a:rPr lang="en-US"/>
              <a:t>Ask: ‘What would respect sound like in your role?’ Accept one or two examples.</a:t>
            </a:r>
            <a:endParaRPr/>
          </a:p>
          <a:p>
            <a:pPr indent="0" lvl="0" marL="0" rtl="0" algn="l">
              <a:spcBef>
                <a:spcPts val="0"/>
              </a:spcBef>
              <a:spcAft>
                <a:spcPts val="0"/>
              </a:spcAft>
              <a:buNone/>
            </a:pPr>
            <a:r>
              <a:rPr lang="en-US"/>
              <a:t>Transition: ‘Our introductions can also shape someone’s identity before they speak.’</a:t>
            </a:r>
            <a:endParaRPr/>
          </a:p>
        </p:txBody>
      </p:sp>
      <p:sp>
        <p:nvSpPr>
          <p:cNvPr id="522" name="Google Shape;522;p18: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p1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38" name="Google Shape;538;p1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45:00–48:00 | 3 minutes</a:t>
            </a:r>
            <a:endParaRPr/>
          </a:p>
          <a:p>
            <a:pPr indent="0" lvl="0" marL="0" rtl="0" algn="l">
              <a:spcBef>
                <a:spcPts val="0"/>
              </a:spcBef>
              <a:spcAft>
                <a:spcPts val="0"/>
              </a:spcAft>
              <a:buNone/>
            </a:pPr>
            <a:r>
              <a:rPr lang="en-US"/>
              <a:t>Perform a brief exaggerated introduction, with the joke on yourself: ‘Hi! I’m Amber. I work with people with disabilities, and I’m helping Sam find a job!’ Freeze and ask: ‘What might the listener infer? What did Sam agree to share?’</a:t>
            </a:r>
            <a:endParaRPr/>
          </a:p>
          <a:p>
            <a:pPr indent="0" lvl="0" marL="0" rtl="0" algn="l">
              <a:spcBef>
                <a:spcPts val="0"/>
              </a:spcBef>
              <a:spcAft>
                <a:spcPts val="0"/>
              </a:spcAft>
              <a:buNone/>
            </a:pPr>
            <a:r>
              <a:rPr lang="en-US"/>
              <a:t>Do not declare that every program introduction is a legal violation or always discloses a diagnosis. It may signal private information or imply disability. This is a consent and identity discussion, not legal instruction.</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a:t>Ask:</a:t>
            </a:r>
            <a:r>
              <a:rPr lang="en-US"/>
              <a:t> ‘How might this happen in recreation, housing, school, or volunteering?’</a:t>
            </a:r>
            <a:endParaRPr/>
          </a:p>
          <a:p>
            <a:pPr indent="0" lvl="0" marL="0" rtl="0" algn="l">
              <a:spcBef>
                <a:spcPts val="0"/>
              </a:spcBef>
              <a:spcAft>
                <a:spcPts val="0"/>
              </a:spcAft>
              <a:buNone/>
            </a:pPr>
            <a:r>
              <a:rPr lang="en-US"/>
              <a:t>Possible alternative, if agreed with Sam: ‘Sam is exploring roles in operations. I’m here to support that conversation.’ Introductions should match the person’s preferences and the setting.</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a:t>Transition:</a:t>
            </a:r>
            <a:r>
              <a:rPr lang="en-US"/>
              <a:t> ‘How do we agree on that before arriving?’</a:t>
            </a:r>
            <a:endParaRPr/>
          </a:p>
        </p:txBody>
      </p:sp>
      <p:sp>
        <p:nvSpPr>
          <p:cNvPr id="539" name="Google Shape;539;p19: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p2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59" name="Google Shape;559;p2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48:00–50:00 | 2 minutes</a:t>
            </a:r>
            <a:endParaRPr/>
          </a:p>
          <a:p>
            <a:pPr indent="0" lvl="0" marL="0" rtl="0" algn="l">
              <a:spcBef>
                <a:spcPts val="0"/>
              </a:spcBef>
              <a:spcAft>
                <a:spcPts val="0"/>
              </a:spcAft>
              <a:buNone/>
            </a:pPr>
            <a:r>
              <a:rPr b="1" lang="en-US"/>
              <a:t>Ask:</a:t>
            </a:r>
            <a:r>
              <a:rPr lang="en-US"/>
              <a:t> ‘What would you want to decide together before walking into a workplace or community activity?’ Explore how Sam wants you introduced, what information may be shared, and whether Sam wants to speak first.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Preferences may vary by setting and change over time. Avoid turning the discussion into an absolute claim about every context, emergency, or legal process.</a:t>
            </a:r>
            <a:endParaRPr/>
          </a:p>
          <a:p>
            <a:pPr indent="0" lvl="0" marL="0" rtl="0" algn="l">
              <a:spcBef>
                <a:spcPts val="0"/>
              </a:spcBef>
              <a:spcAft>
                <a:spcPts val="0"/>
              </a:spcAft>
              <a:buNone/>
            </a:pPr>
            <a:r>
              <a:rPr lang="en-US"/>
              <a:t>If an accommodation question arises, acknowledge that confidential planning and current authoritative guidance may be needed; this CoP is not legal advice.</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US"/>
              <a:t>Ask:</a:t>
            </a:r>
            <a:r>
              <a:rPr lang="en-US"/>
              <a:t> ‘What is one small change in how we introduce people?’</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a:t>Transition:</a:t>
            </a:r>
            <a:r>
              <a:rPr lang="en-US"/>
              <a:t> ‘One more celebration to reality-check.’</a:t>
            </a:r>
            <a:endParaRPr/>
          </a:p>
        </p:txBody>
      </p:sp>
      <p:sp>
        <p:nvSpPr>
          <p:cNvPr id="560" name="Google Shape;560;p20: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p2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83" name="Google Shape;583;p2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50:00–51:00 | 1 minute</a:t>
            </a:r>
            <a:endParaRPr/>
          </a:p>
          <a:p>
            <a:pPr indent="0" lvl="0" marL="0" rtl="0" algn="l">
              <a:spcBef>
                <a:spcPts val="0"/>
              </a:spcBef>
              <a:spcAft>
                <a:spcPts val="0"/>
              </a:spcAft>
              <a:buNone/>
            </a:pPr>
            <a:r>
              <a:rPr b="1" lang="en-US"/>
              <a:t>Celebrate playfully:</a:t>
            </a:r>
            <a:r>
              <a:rPr lang="en-US"/>
              <a:t> ‘The wage! The interests! The welcoming employer! We did it!’</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US"/>
              <a:t>Ask:</a:t>
            </a:r>
            <a:r>
              <a:rPr lang="en-US"/>
              <a:t> ‘What else would you check before calling this the perfect match?’ Pause, then advance to the next slide for the reveal.</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This two-slide reveal works without complex animation and keeps delivery dependable.</a:t>
            </a:r>
            <a:endParaRPr/>
          </a:p>
          <a:p>
            <a:pPr indent="0" lvl="0" marL="0" rtl="0" algn="l">
              <a:spcBef>
                <a:spcPts val="0"/>
              </a:spcBef>
              <a:spcAft>
                <a:spcPts val="0"/>
              </a:spcAft>
              <a:buNone/>
            </a:pPr>
            <a:r>
              <a:rPr lang="en-US"/>
              <a:t>Avoid implying that people must have every support solved before pursuing an opportunity; the point is planning with the person rather than promising an unworkable outcome.</a:t>
            </a:r>
            <a:endParaRPr/>
          </a:p>
        </p:txBody>
      </p:sp>
      <p:sp>
        <p:nvSpPr>
          <p:cNvPr id="584" name="Google Shape;584;p21: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p2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02" name="Google Shape;602;p2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51:00–55:00 | 4 minutes</a:t>
            </a:r>
            <a:endParaRPr/>
          </a:p>
          <a:p>
            <a:pPr indent="0" lvl="0" marL="0" rtl="0" algn="l">
              <a:spcBef>
                <a:spcPts val="0"/>
              </a:spcBef>
              <a:spcAft>
                <a:spcPts val="0"/>
              </a:spcAft>
              <a:buNone/>
            </a:pPr>
            <a:r>
              <a:rPr lang="en-US"/>
              <a:t>Read the access conditions. Say with a smile aimed at the plan:</a:t>
            </a:r>
            <a:r>
              <a:rPr b="1" lang="en-US"/>
              <a:t> ‘Our celebration got ahead of our planning.’</a:t>
            </a:r>
            <a:endParaRPr b="1"/>
          </a:p>
          <a:p>
            <a:pPr indent="0" lvl="0" marL="0" rtl="0" algn="l">
              <a:spcBef>
                <a:spcPts val="0"/>
              </a:spcBef>
              <a:spcAft>
                <a:spcPts val="0"/>
              </a:spcAft>
              <a:buNone/>
            </a:pPr>
            <a:r>
              <a:t/>
            </a:r>
            <a:endParaRPr/>
          </a:p>
          <a:p>
            <a:pPr indent="0" lvl="0" marL="0" rtl="0" algn="l">
              <a:spcBef>
                <a:spcPts val="0"/>
              </a:spcBef>
              <a:spcAft>
                <a:spcPts val="0"/>
              </a:spcAft>
              <a:buNone/>
            </a:pPr>
            <a:r>
              <a:rPr b="1" lang="en-US"/>
              <a:t>Ask for possibilities:</a:t>
            </a:r>
            <a:r>
              <a:rPr lang="en-US"/>
              <a:t> a different shift, coworker carpool if wanted, another worksite, employer flexibility, reliable transportation options, or another job. </a:t>
            </a:r>
            <a:r>
              <a:rPr b="1" lang="en-US"/>
              <a:t>For each idea ask: </a:t>
            </a:r>
            <a:r>
              <a:rPr lang="en-US"/>
              <a:t>‘Who would need to agree? Is it accessible? What does it cost? What is the backup?’</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Do not assign unpaid transportation duties to relatives or coworkers. Support needs and system responsibilities still matter. The person must want the option, and it must be sustainable.</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a:t>Ask: </a:t>
            </a:r>
            <a:r>
              <a:rPr lang="en-US"/>
              <a:t>‘What changes when we say the community lacks a workable transportation option rather than Sam lacks motivation or readiness?’</a:t>
            </a:r>
            <a:endParaRPr/>
          </a:p>
          <a:p>
            <a:pPr indent="0" lvl="0" marL="0" rtl="0" algn="l">
              <a:spcBef>
                <a:spcPts val="0"/>
              </a:spcBef>
              <a:spcAft>
                <a:spcPts val="0"/>
              </a:spcAft>
              <a:buNone/>
            </a:pPr>
            <a:r>
              <a:rPr lang="en-US"/>
              <a:t>Capture one systems-level action and one immediate possibility.</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US"/>
              <a:t>Transition: </a:t>
            </a:r>
            <a:r>
              <a:rPr lang="en-US"/>
              <a:t>‘Now look again at the person we met at the beginning.’</a:t>
            </a:r>
            <a:endParaRPr/>
          </a:p>
        </p:txBody>
      </p:sp>
      <p:sp>
        <p:nvSpPr>
          <p:cNvPr id="603" name="Google Shape;603;p22: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p2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24" name="Google Shape;624;p2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55:00–57:00 | 2 minutes</a:t>
            </a:r>
            <a:endParaRPr/>
          </a:p>
          <a:p>
            <a:pPr indent="0" lvl="0" marL="0" rtl="0" algn="l">
              <a:spcBef>
                <a:spcPts val="0"/>
              </a:spcBef>
              <a:spcAft>
                <a:spcPts val="0"/>
              </a:spcAft>
              <a:buNone/>
            </a:pPr>
            <a:r>
              <a:rPr b="1" lang="en-US"/>
              <a:t>Ask:</a:t>
            </a:r>
            <a:r>
              <a:rPr lang="en-US"/>
              <a:t> ‘What question would you ask now that you might not have asked at the beginning?’</a:t>
            </a:r>
            <a:endParaRPr/>
          </a:p>
          <a:p>
            <a:pPr indent="0" lvl="0" marL="0" rtl="0" algn="l">
              <a:spcBef>
                <a:spcPts val="0"/>
              </a:spcBef>
              <a:spcAft>
                <a:spcPts val="0"/>
              </a:spcAft>
              <a:buNone/>
            </a:pPr>
            <a:r>
              <a:rPr lang="en-US"/>
              <a:t>Sam is at the center; disability is one element alongside experience, family, culture, relationships, access, and goals. Do not treat any element as irrelevant or universal.</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a:t>Invite a connection across professional roles:</a:t>
            </a:r>
            <a:r>
              <a:rPr lang="en-US"/>
              <a:t> ‘Who else might help—with Sam’s permission—and what would we want to learn together?’</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a:t>Transition:</a:t>
            </a:r>
            <a:r>
              <a:rPr lang="en-US"/>
              <a:t> ‘Think about one person you support, without naming them.’</a:t>
            </a:r>
            <a:endParaRPr/>
          </a:p>
        </p:txBody>
      </p:sp>
      <p:sp>
        <p:nvSpPr>
          <p:cNvPr id="625" name="Google Shape;625;p23: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p2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62" name="Google Shape;662;p2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57:00–60:00 | 3 minutes</a:t>
            </a:r>
            <a:endParaRPr/>
          </a:p>
          <a:p>
            <a:pPr indent="0" lvl="0" marL="0" rtl="0" algn="l">
              <a:spcBef>
                <a:spcPts val="0"/>
              </a:spcBef>
              <a:spcAft>
                <a:spcPts val="0"/>
              </a:spcAft>
              <a:buNone/>
            </a:pPr>
            <a:r>
              <a:rPr lang="en-US"/>
              <a:t>Last few minutes of reflection.</a:t>
            </a:r>
            <a:endParaRPr/>
          </a:p>
          <a:p>
            <a:pPr indent="0" lvl="0" marL="0" rtl="0" algn="l">
              <a:spcBef>
                <a:spcPts val="0"/>
              </a:spcBef>
              <a:spcAft>
                <a:spcPts val="0"/>
              </a:spcAft>
              <a:buNone/>
            </a:pPr>
            <a:r>
              <a:rPr lang="en-US"/>
              <a:t>Allow 20 seconds of quiet thought about one person; no names or identifying details. </a:t>
            </a:r>
            <a:endParaRPr/>
          </a:p>
          <a:p>
            <a:pPr indent="0" lvl="0" marL="0" rtl="0" algn="l">
              <a:spcBef>
                <a:spcPts val="0"/>
              </a:spcBef>
              <a:spcAft>
                <a:spcPts val="0"/>
              </a:spcAft>
              <a:buNone/>
            </a:pPr>
            <a:r>
              <a:rPr b="1" lang="en-US"/>
              <a:t>Ask:</a:t>
            </a:r>
            <a:r>
              <a:rPr lang="en-US"/>
              <a:t> ‘Who knows them? What communities matter to them? Where are they valued? What would they like to change?’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Invite two or three people to share one question or small action they want to carry into practice. Welcome students considering future practice.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To preserve the Community of Practice, ask: ‘What question should we keep talking about together?’ Capture it for the host to revisit.</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a:t>Close briefly:</a:t>
            </a:r>
            <a:r>
              <a:rPr lang="en-US"/>
              <a:t> ‘Employment is one part of a life. Thank you for helping us look beyond the job—and for bringing the knowledge of your communities into this conversation.’</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a:t>Optional final line:</a:t>
            </a:r>
            <a:r>
              <a:rPr lang="en-US"/>
              <a:t> ‘Belonging is more than being somewhere. It is having a place, a voice, and a contribution there.’ Do not make this conditional on independence or productivity.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Facilitation pacing: if discussion runs long, shorten the age examples and combine disclosure discussion; preserve culture, rural mapping, and this final reflection.</a:t>
            </a:r>
            <a:endParaRPr/>
          </a:p>
          <a:p>
            <a:pPr indent="0" lvl="0" marL="0" rtl="0" algn="l">
              <a:spcBef>
                <a:spcPts val="0"/>
              </a:spcBef>
              <a:spcAft>
                <a:spcPts val="0"/>
              </a:spcAft>
              <a:buNone/>
            </a:pPr>
            <a:r>
              <a:t/>
            </a:r>
            <a:endParaRPr/>
          </a:p>
        </p:txBody>
      </p:sp>
      <p:sp>
        <p:nvSpPr>
          <p:cNvPr id="663" name="Google Shape;663;p24: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7"/>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7"/>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2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9"/>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29"/>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3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30"/>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30"/>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3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31"/>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31"/>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31"/>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31"/>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3"/>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33"/>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33"/>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4"/>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34"/>
          <p:cNvSpPr/>
          <p:nvPr>
            <p:ph idx="2" type="pic"/>
          </p:nvPr>
        </p:nvSpPr>
        <p:spPr>
          <a:xfrm>
            <a:off x="1792288" y="612775"/>
            <a:ext cx="5486400" cy="4114800"/>
          </a:xfrm>
          <a:prstGeom prst="rect">
            <a:avLst/>
          </a:prstGeom>
          <a:noFill/>
          <a:ln>
            <a:noFill/>
          </a:ln>
        </p:spPr>
      </p:sp>
      <p:sp>
        <p:nvSpPr>
          <p:cNvPr id="64" name="Google Shape;64;p34"/>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3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3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3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5"/>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3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3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6"/>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36"/>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3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3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3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6" name="Shape 86"/>
        <p:cNvGrpSpPr/>
        <p:nvPr/>
      </p:nvGrpSpPr>
      <p:grpSpPr>
        <a:xfrm>
          <a:off x="0" y="0"/>
          <a:ext cx="0" cy="0"/>
          <a:chOff x="0" y="0"/>
          <a:chExt cx="0" cy="0"/>
        </a:xfrm>
      </p:grpSpPr>
      <p:sp>
        <p:nvSpPr>
          <p:cNvPr id="87" name="Google Shape;87;h72741f8a6107fdcd_0_400"/>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h72741f8a6107fdcd_0_400"/>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h72741f8a6107fdcd_0_40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0" name="Shape 90"/>
        <p:cNvGrpSpPr/>
        <p:nvPr/>
      </p:nvGrpSpPr>
      <p:grpSpPr>
        <a:xfrm>
          <a:off x="0" y="0"/>
          <a:ext cx="0" cy="0"/>
          <a:chOff x="0" y="0"/>
          <a:chExt cx="0" cy="0"/>
        </a:xfrm>
      </p:grpSpPr>
      <p:sp>
        <p:nvSpPr>
          <p:cNvPr id="91" name="Google Shape;91;h72741f8a6107fdcd_0_404"/>
          <p:cNvSpPr txBox="1"/>
          <p:nvPr>
            <p:ph type="ctrTitle"/>
          </p:nvPr>
        </p:nvSpPr>
        <p:spPr>
          <a:xfrm>
            <a:off x="685800" y="2130425"/>
            <a:ext cx="7772400" cy="1470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h72741f8a6107fdcd_0_40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93" name="Google Shape;93;h72741f8a6107fdcd_0_404"/>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h72741f8a6107fdcd_0_404"/>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h72741f8a6107fdcd_0_404"/>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6" name="Shape 96"/>
        <p:cNvGrpSpPr/>
        <p:nvPr/>
      </p:nvGrpSpPr>
      <p:grpSpPr>
        <a:xfrm>
          <a:off x="0" y="0"/>
          <a:ext cx="0" cy="0"/>
          <a:chOff x="0" y="0"/>
          <a:chExt cx="0" cy="0"/>
        </a:xfrm>
      </p:grpSpPr>
      <p:sp>
        <p:nvSpPr>
          <p:cNvPr id="97" name="Google Shape;97;h72741f8a6107fdcd_0_41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h72741f8a6107fdcd_0_410"/>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99" name="Google Shape;99;h72741f8a6107fdcd_0_410"/>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h72741f8a6107fdcd_0_410"/>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h72741f8a6107fdcd_0_41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2" name="Shape 102"/>
        <p:cNvGrpSpPr/>
        <p:nvPr/>
      </p:nvGrpSpPr>
      <p:grpSpPr>
        <a:xfrm>
          <a:off x="0" y="0"/>
          <a:ext cx="0" cy="0"/>
          <a:chOff x="0" y="0"/>
          <a:chExt cx="0" cy="0"/>
        </a:xfrm>
      </p:grpSpPr>
      <p:sp>
        <p:nvSpPr>
          <p:cNvPr id="103" name="Google Shape;103;h72741f8a6107fdcd_0_416"/>
          <p:cNvSpPr txBox="1"/>
          <p:nvPr>
            <p:ph type="title"/>
          </p:nvPr>
        </p:nvSpPr>
        <p:spPr>
          <a:xfrm>
            <a:off x="722313" y="4406900"/>
            <a:ext cx="7772400" cy="13620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 name="Google Shape;104;h72741f8a6107fdcd_0_416"/>
          <p:cNvSpPr txBox="1"/>
          <p:nvPr>
            <p:ph idx="1" type="body"/>
          </p:nvPr>
        </p:nvSpPr>
        <p:spPr>
          <a:xfrm>
            <a:off x="722313" y="2906713"/>
            <a:ext cx="7772400" cy="1500300"/>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05" name="Google Shape;105;h72741f8a6107fdcd_0_416"/>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h72741f8a6107fdcd_0_416"/>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h72741f8a6107fdcd_0_416"/>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08" name="Shape 108"/>
        <p:cNvGrpSpPr/>
        <p:nvPr/>
      </p:nvGrpSpPr>
      <p:grpSpPr>
        <a:xfrm>
          <a:off x="0" y="0"/>
          <a:ext cx="0" cy="0"/>
          <a:chOff x="0" y="0"/>
          <a:chExt cx="0" cy="0"/>
        </a:xfrm>
      </p:grpSpPr>
      <p:sp>
        <p:nvSpPr>
          <p:cNvPr id="109" name="Google Shape;109;h72741f8a6107fdcd_0_4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h72741f8a6107fdcd_0_422"/>
          <p:cNvSpPr txBox="1"/>
          <p:nvPr>
            <p:ph idx="1" type="body"/>
          </p:nvPr>
        </p:nvSpPr>
        <p:spPr>
          <a:xfrm>
            <a:off x="457200" y="1600200"/>
            <a:ext cx="4038600" cy="45261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11" name="Google Shape;111;h72741f8a6107fdcd_0_422"/>
          <p:cNvSpPr txBox="1"/>
          <p:nvPr>
            <p:ph idx="2" type="body"/>
          </p:nvPr>
        </p:nvSpPr>
        <p:spPr>
          <a:xfrm>
            <a:off x="4648200" y="1600200"/>
            <a:ext cx="4038600" cy="45261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12" name="Google Shape;112;h72741f8a6107fdcd_0_422"/>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h72741f8a6107fdcd_0_422"/>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h72741f8a6107fdcd_0_422"/>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15" name="Shape 115"/>
        <p:cNvGrpSpPr/>
        <p:nvPr/>
      </p:nvGrpSpPr>
      <p:grpSpPr>
        <a:xfrm>
          <a:off x="0" y="0"/>
          <a:ext cx="0" cy="0"/>
          <a:chOff x="0" y="0"/>
          <a:chExt cx="0" cy="0"/>
        </a:xfrm>
      </p:grpSpPr>
      <p:sp>
        <p:nvSpPr>
          <p:cNvPr id="116" name="Google Shape;116;h72741f8a6107fdcd_0_4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h72741f8a6107fdcd_0_429"/>
          <p:cNvSpPr txBox="1"/>
          <p:nvPr>
            <p:ph idx="1" type="body"/>
          </p:nvPr>
        </p:nvSpPr>
        <p:spPr>
          <a:xfrm>
            <a:off x="457200" y="1535113"/>
            <a:ext cx="4040100" cy="639900"/>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18" name="Google Shape;118;h72741f8a6107fdcd_0_429"/>
          <p:cNvSpPr txBox="1"/>
          <p:nvPr>
            <p:ph idx="2" type="body"/>
          </p:nvPr>
        </p:nvSpPr>
        <p:spPr>
          <a:xfrm>
            <a:off x="457200" y="2174875"/>
            <a:ext cx="4040100" cy="3951300"/>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19" name="Google Shape;119;h72741f8a6107fdcd_0_429"/>
          <p:cNvSpPr txBox="1"/>
          <p:nvPr>
            <p:ph idx="3" type="body"/>
          </p:nvPr>
        </p:nvSpPr>
        <p:spPr>
          <a:xfrm>
            <a:off x="4645025" y="1535113"/>
            <a:ext cx="4041900" cy="639900"/>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20" name="Google Shape;120;h72741f8a6107fdcd_0_429"/>
          <p:cNvSpPr txBox="1"/>
          <p:nvPr>
            <p:ph idx="4" type="body"/>
          </p:nvPr>
        </p:nvSpPr>
        <p:spPr>
          <a:xfrm>
            <a:off x="4645025" y="2174875"/>
            <a:ext cx="4041900" cy="3951300"/>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21" name="Google Shape;121;h72741f8a6107fdcd_0_429"/>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h72741f8a6107fdcd_0_429"/>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h72741f8a6107fdcd_0_429"/>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4" name="Shape 124"/>
        <p:cNvGrpSpPr/>
        <p:nvPr/>
      </p:nvGrpSpPr>
      <p:grpSpPr>
        <a:xfrm>
          <a:off x="0" y="0"/>
          <a:ext cx="0" cy="0"/>
          <a:chOff x="0" y="0"/>
          <a:chExt cx="0" cy="0"/>
        </a:xfrm>
      </p:grpSpPr>
      <p:sp>
        <p:nvSpPr>
          <p:cNvPr id="125" name="Google Shape;125;h72741f8a6107fdcd_0_43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 name="Google Shape;126;h72741f8a6107fdcd_0_438"/>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h72741f8a6107fdcd_0_438"/>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h72741f8a6107fdcd_0_438"/>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29" name="Shape 129"/>
        <p:cNvGrpSpPr/>
        <p:nvPr/>
      </p:nvGrpSpPr>
      <p:grpSpPr>
        <a:xfrm>
          <a:off x="0" y="0"/>
          <a:ext cx="0" cy="0"/>
          <a:chOff x="0" y="0"/>
          <a:chExt cx="0" cy="0"/>
        </a:xfrm>
      </p:grpSpPr>
      <p:sp>
        <p:nvSpPr>
          <p:cNvPr id="130" name="Google Shape;130;h72741f8a6107fdcd_0_443"/>
          <p:cNvSpPr txBox="1"/>
          <p:nvPr>
            <p:ph type="title"/>
          </p:nvPr>
        </p:nvSpPr>
        <p:spPr>
          <a:xfrm>
            <a:off x="457200" y="273050"/>
            <a:ext cx="3008400" cy="1162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1" name="Google Shape;131;h72741f8a6107fdcd_0_443"/>
          <p:cNvSpPr txBox="1"/>
          <p:nvPr>
            <p:ph idx="1" type="body"/>
          </p:nvPr>
        </p:nvSpPr>
        <p:spPr>
          <a:xfrm>
            <a:off x="3575050" y="273050"/>
            <a:ext cx="5111700" cy="5853000"/>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132" name="Google Shape;132;h72741f8a6107fdcd_0_443"/>
          <p:cNvSpPr txBox="1"/>
          <p:nvPr>
            <p:ph idx="2" type="body"/>
          </p:nvPr>
        </p:nvSpPr>
        <p:spPr>
          <a:xfrm>
            <a:off x="457200" y="1435100"/>
            <a:ext cx="3008400" cy="4691100"/>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33" name="Google Shape;133;h72741f8a6107fdcd_0_443"/>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h72741f8a6107fdcd_0_443"/>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h72741f8a6107fdcd_0_44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36" name="Shape 136"/>
        <p:cNvGrpSpPr/>
        <p:nvPr/>
      </p:nvGrpSpPr>
      <p:grpSpPr>
        <a:xfrm>
          <a:off x="0" y="0"/>
          <a:ext cx="0" cy="0"/>
          <a:chOff x="0" y="0"/>
          <a:chExt cx="0" cy="0"/>
        </a:xfrm>
      </p:grpSpPr>
      <p:sp>
        <p:nvSpPr>
          <p:cNvPr id="137" name="Google Shape;137;h72741f8a6107fdcd_0_450"/>
          <p:cNvSpPr txBox="1"/>
          <p:nvPr>
            <p:ph type="title"/>
          </p:nvPr>
        </p:nvSpPr>
        <p:spPr>
          <a:xfrm>
            <a:off x="1792288" y="4800600"/>
            <a:ext cx="5486400" cy="5667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8" name="Google Shape;138;h72741f8a6107fdcd_0_450"/>
          <p:cNvSpPr/>
          <p:nvPr>
            <p:ph idx="2" type="pic"/>
          </p:nvPr>
        </p:nvSpPr>
        <p:spPr>
          <a:xfrm>
            <a:off x="1792288" y="612775"/>
            <a:ext cx="5486400" cy="4114800"/>
          </a:xfrm>
          <a:prstGeom prst="rect">
            <a:avLst/>
          </a:prstGeom>
          <a:noFill/>
          <a:ln>
            <a:noFill/>
          </a:ln>
        </p:spPr>
      </p:sp>
      <p:sp>
        <p:nvSpPr>
          <p:cNvPr id="139" name="Google Shape;139;h72741f8a6107fdcd_0_450"/>
          <p:cNvSpPr txBox="1"/>
          <p:nvPr>
            <p:ph idx="1" type="body"/>
          </p:nvPr>
        </p:nvSpPr>
        <p:spPr>
          <a:xfrm>
            <a:off x="1792288" y="5367338"/>
            <a:ext cx="5486400" cy="804900"/>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40" name="Google Shape;140;h72741f8a6107fdcd_0_450"/>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h72741f8a6107fdcd_0_450"/>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 name="Google Shape;142;h72741f8a6107fdcd_0_45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43" name="Shape 143"/>
        <p:cNvGrpSpPr/>
        <p:nvPr/>
      </p:nvGrpSpPr>
      <p:grpSpPr>
        <a:xfrm>
          <a:off x="0" y="0"/>
          <a:ext cx="0" cy="0"/>
          <a:chOff x="0" y="0"/>
          <a:chExt cx="0" cy="0"/>
        </a:xfrm>
      </p:grpSpPr>
      <p:sp>
        <p:nvSpPr>
          <p:cNvPr id="144" name="Google Shape;144;h72741f8a6107fdcd_0_45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5" name="Google Shape;145;h72741f8a6107fdcd_0_457"/>
          <p:cNvSpPr txBox="1"/>
          <p:nvPr>
            <p:ph idx="1" type="body"/>
          </p:nvPr>
        </p:nvSpPr>
        <p:spPr>
          <a:xfrm rot="5400000">
            <a:off x="2308950" y="-251550"/>
            <a:ext cx="4526100"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46" name="Google Shape;146;h72741f8a6107fdcd_0_457"/>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h72741f8a6107fdcd_0_457"/>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8" name="Google Shape;148;h72741f8a6107fdcd_0_457"/>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49" name="Shape 149"/>
        <p:cNvGrpSpPr/>
        <p:nvPr/>
      </p:nvGrpSpPr>
      <p:grpSpPr>
        <a:xfrm>
          <a:off x="0" y="0"/>
          <a:ext cx="0" cy="0"/>
          <a:chOff x="0" y="0"/>
          <a:chExt cx="0" cy="0"/>
        </a:xfrm>
      </p:grpSpPr>
      <p:sp>
        <p:nvSpPr>
          <p:cNvPr id="150" name="Google Shape;150;h72741f8a6107fdcd_0_463"/>
          <p:cNvSpPr txBox="1"/>
          <p:nvPr>
            <p:ph type="title"/>
          </p:nvPr>
        </p:nvSpPr>
        <p:spPr>
          <a:xfrm rot="5400000">
            <a:off x="4732350" y="2171688"/>
            <a:ext cx="5851500"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1" name="Google Shape;151;h72741f8a6107fdcd_0_463"/>
          <p:cNvSpPr txBox="1"/>
          <p:nvPr>
            <p:ph idx="1" type="body"/>
          </p:nvPr>
        </p:nvSpPr>
        <p:spPr>
          <a:xfrm rot="5400000">
            <a:off x="541350" y="190488"/>
            <a:ext cx="5851500"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52" name="Google Shape;152;h72741f8a6107fdcd_0_463"/>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 name="Google Shape;153;h72741f8a6107fdcd_0_463"/>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 name="Google Shape;154;h72741f8a6107fdcd_0_46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0" name="Shape 80"/>
        <p:cNvGrpSpPr/>
        <p:nvPr/>
      </p:nvGrpSpPr>
      <p:grpSpPr>
        <a:xfrm>
          <a:off x="0" y="0"/>
          <a:ext cx="0" cy="0"/>
          <a:chOff x="0" y="0"/>
          <a:chExt cx="0" cy="0"/>
        </a:xfrm>
      </p:grpSpPr>
      <p:sp>
        <p:nvSpPr>
          <p:cNvPr id="81" name="Google Shape;81;h72741f8a6107fdcd_0_39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2" name="Google Shape;82;h72741f8a6107fdcd_0_394"/>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rmAutofit/>
          </a:bodyPr>
          <a:lstStyle>
            <a:lvl1pPr indent="-431800" lvl="0" marL="457200" marR="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3" name="Google Shape;83;h72741f8a6107fdcd_0_394"/>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marR="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4" name="Google Shape;84;h72741f8a6107fdcd_0_394"/>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marR="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5" name="Google Shape;85;h72741f8a6107fdcd_0_394"/>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b="0" i="0" sz="1200" u="none" cap="none" strike="noStrike">
                <a:solidFill>
                  <a:srgbClr val="888888"/>
                </a:solidFill>
                <a:latin typeface="Calibri"/>
                <a:ea typeface="Calibri"/>
                <a:cs typeface="Calibri"/>
                <a:sym typeface="Calibri"/>
              </a:defRPr>
            </a:lvl1pPr>
            <a:lvl2pPr indent="0" lvl="1" marL="0" marR="0" algn="r">
              <a:spcBef>
                <a:spcPts val="0"/>
              </a:spcBef>
              <a:buNone/>
              <a:defRPr b="0" i="0" sz="1200" u="none" cap="none" strike="noStrike">
                <a:solidFill>
                  <a:srgbClr val="888888"/>
                </a:solidFill>
                <a:latin typeface="Calibri"/>
                <a:ea typeface="Calibri"/>
                <a:cs typeface="Calibri"/>
                <a:sym typeface="Calibri"/>
              </a:defRPr>
            </a:lvl2pPr>
            <a:lvl3pPr indent="0" lvl="2" marL="0" marR="0" algn="r">
              <a:spcBef>
                <a:spcPts val="0"/>
              </a:spcBef>
              <a:buNone/>
              <a:defRPr b="0" i="0" sz="1200" u="none" cap="none" strike="noStrike">
                <a:solidFill>
                  <a:srgbClr val="888888"/>
                </a:solidFill>
                <a:latin typeface="Calibri"/>
                <a:ea typeface="Calibri"/>
                <a:cs typeface="Calibri"/>
                <a:sym typeface="Calibri"/>
              </a:defRPr>
            </a:lvl3pPr>
            <a:lvl4pPr indent="0" lvl="3" marL="0" marR="0" algn="r">
              <a:spcBef>
                <a:spcPts val="0"/>
              </a:spcBef>
              <a:buNone/>
              <a:defRPr b="0" i="0" sz="1200" u="none" cap="none" strike="noStrike">
                <a:solidFill>
                  <a:srgbClr val="888888"/>
                </a:solidFill>
                <a:latin typeface="Calibri"/>
                <a:ea typeface="Calibri"/>
                <a:cs typeface="Calibri"/>
                <a:sym typeface="Calibri"/>
              </a:defRPr>
            </a:lvl4pPr>
            <a:lvl5pPr indent="0" lvl="4" marL="0" marR="0" algn="r">
              <a:spcBef>
                <a:spcPts val="0"/>
              </a:spcBef>
              <a:buNone/>
              <a:defRPr b="0" i="0" sz="1200" u="none" cap="none" strike="noStrike">
                <a:solidFill>
                  <a:srgbClr val="888888"/>
                </a:solidFill>
                <a:latin typeface="Calibri"/>
                <a:ea typeface="Calibri"/>
                <a:cs typeface="Calibri"/>
                <a:sym typeface="Calibri"/>
              </a:defRPr>
            </a:lvl5pPr>
            <a:lvl6pPr indent="0" lvl="5" marL="0" marR="0" algn="r">
              <a:spcBef>
                <a:spcPts val="0"/>
              </a:spcBef>
              <a:buNone/>
              <a:defRPr b="0" i="0" sz="1200" u="none" cap="none" strike="noStrike">
                <a:solidFill>
                  <a:srgbClr val="888888"/>
                </a:solidFill>
                <a:latin typeface="Calibri"/>
                <a:ea typeface="Calibri"/>
                <a:cs typeface="Calibri"/>
                <a:sym typeface="Calibri"/>
              </a:defRPr>
            </a:lvl6pPr>
            <a:lvl7pPr indent="0" lvl="6" marL="0" marR="0" algn="r">
              <a:spcBef>
                <a:spcPts val="0"/>
              </a:spcBef>
              <a:buNone/>
              <a:defRPr b="0" i="0" sz="1200" u="none" cap="none" strike="noStrike">
                <a:solidFill>
                  <a:srgbClr val="888888"/>
                </a:solidFill>
                <a:latin typeface="Calibri"/>
                <a:ea typeface="Calibri"/>
                <a:cs typeface="Calibri"/>
                <a:sym typeface="Calibri"/>
              </a:defRPr>
            </a:lvl7pPr>
            <a:lvl8pPr indent="0" lvl="7" marL="0" marR="0" algn="r">
              <a:spcBef>
                <a:spcPts val="0"/>
              </a:spcBef>
              <a:buNone/>
              <a:defRPr b="0" i="0" sz="1200" u="none" cap="none" strike="noStrike">
                <a:solidFill>
                  <a:srgbClr val="888888"/>
                </a:solidFill>
                <a:latin typeface="Calibri"/>
                <a:ea typeface="Calibri"/>
                <a:cs typeface="Calibri"/>
                <a:sym typeface="Calibri"/>
              </a:defRPr>
            </a:lvl8pPr>
            <a:lvl9pPr indent="0" lvl="8" marL="0" marR="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jp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F2439"/>
        </a:solidFill>
      </p:bgPr>
    </p:bg>
    <p:spTree>
      <p:nvGrpSpPr>
        <p:cNvPr id="159" name="Shape 159"/>
        <p:cNvGrpSpPr/>
        <p:nvPr/>
      </p:nvGrpSpPr>
      <p:grpSpPr>
        <a:xfrm>
          <a:off x="0" y="0"/>
          <a:ext cx="0" cy="0"/>
          <a:chOff x="0" y="0"/>
          <a:chExt cx="0" cy="0"/>
        </a:xfrm>
      </p:grpSpPr>
      <p:sp>
        <p:nvSpPr>
          <p:cNvPr id="160" name="Google Shape;160;p1"/>
          <p:cNvSpPr/>
          <p:nvPr/>
        </p:nvSpPr>
        <p:spPr>
          <a:xfrm>
            <a:off x="0" y="6510528"/>
            <a:ext cx="12191695" cy="347472"/>
          </a:xfrm>
          <a:prstGeom prst="rect">
            <a:avLst/>
          </a:prstGeom>
          <a:solidFill>
            <a:srgbClr val="0F2439"/>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161" name="Google Shape;161;p1"/>
          <p:cNvPicPr preferRelativeResize="0"/>
          <p:nvPr/>
        </p:nvPicPr>
        <p:blipFill rotWithShape="1">
          <a:blip r:embed="rId3">
            <a:alphaModFix/>
          </a:blip>
          <a:srcRect b="0" l="0" r="0" t="0"/>
          <a:stretch/>
        </p:blipFill>
        <p:spPr>
          <a:xfrm>
            <a:off x="594360" y="6620256"/>
            <a:ext cx="1508760" cy="146565"/>
          </a:xfrm>
          <a:prstGeom prst="rect">
            <a:avLst/>
          </a:prstGeom>
          <a:noFill/>
          <a:ln>
            <a:noFill/>
          </a:ln>
        </p:spPr>
      </p:pic>
      <p:sp>
        <p:nvSpPr>
          <p:cNvPr id="162" name="Google Shape;162;p1"/>
          <p:cNvSpPr txBox="1"/>
          <p:nvPr/>
        </p:nvSpPr>
        <p:spPr>
          <a:xfrm>
            <a:off x="2423160" y="6583680"/>
            <a:ext cx="7315200" cy="2286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1000" u="none" cap="none" strike="noStrike">
                <a:solidFill>
                  <a:srgbClr val="FFFFFF"/>
                </a:solidFill>
                <a:latin typeface="Arial"/>
                <a:ea typeface="Arial"/>
                <a:cs typeface="Arial"/>
                <a:sym typeface="Arial"/>
              </a:rPr>
              <a:t>IDRPP  |  October Community of Practice</a:t>
            </a:r>
            <a:endParaRPr/>
          </a:p>
        </p:txBody>
      </p:sp>
      <p:sp>
        <p:nvSpPr>
          <p:cNvPr id="163" name="Google Shape;163;p1"/>
          <p:cNvSpPr txBox="1"/>
          <p:nvPr/>
        </p:nvSpPr>
        <p:spPr>
          <a:xfrm>
            <a:off x="11018520" y="6583680"/>
            <a:ext cx="457200" cy="2286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1000" u="none" cap="none" strike="noStrike">
                <a:solidFill>
                  <a:srgbClr val="FFFFFF"/>
                </a:solidFill>
                <a:latin typeface="Arial"/>
                <a:ea typeface="Arial"/>
                <a:cs typeface="Arial"/>
                <a:sym typeface="Arial"/>
              </a:rPr>
              <a:t>1</a:t>
            </a:r>
            <a:endParaRPr/>
          </a:p>
        </p:txBody>
      </p:sp>
      <p:sp>
        <p:nvSpPr>
          <p:cNvPr id="164" name="Google Shape;164;p1"/>
          <p:cNvSpPr/>
          <p:nvPr/>
        </p:nvSpPr>
        <p:spPr>
          <a:xfrm>
            <a:off x="640080" y="530352"/>
            <a:ext cx="109728" cy="210312"/>
          </a:xfrm>
          <a:prstGeom prst="rect">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65" name="Google Shape;165;p1"/>
          <p:cNvSpPr txBox="1"/>
          <p:nvPr/>
        </p:nvSpPr>
        <p:spPr>
          <a:xfrm>
            <a:off x="896112" y="512064"/>
            <a:ext cx="10058400" cy="2310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1200" u="none" cap="none" strike="noStrike">
                <a:solidFill>
                  <a:srgbClr val="D7E2EA"/>
                </a:solidFill>
                <a:latin typeface="Arial"/>
                <a:ea typeface="Arial"/>
                <a:cs typeface="Arial"/>
                <a:sym typeface="Arial"/>
              </a:rPr>
              <a:t>COMMUNITY OF PRACTICE</a:t>
            </a:r>
            <a:endParaRPr/>
          </a:p>
        </p:txBody>
      </p:sp>
      <p:sp>
        <p:nvSpPr>
          <p:cNvPr id="166" name="Google Shape;166;p1"/>
          <p:cNvSpPr txBox="1"/>
          <p:nvPr/>
        </p:nvSpPr>
        <p:spPr>
          <a:xfrm>
            <a:off x="749800" y="2480050"/>
            <a:ext cx="6990000" cy="10005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6200" u="none" cap="none" strike="noStrike">
                <a:solidFill>
                  <a:srgbClr val="FFFFFF"/>
                </a:solidFill>
                <a:latin typeface="Arial"/>
                <a:ea typeface="Arial"/>
                <a:cs typeface="Arial"/>
                <a:sym typeface="Arial"/>
              </a:rPr>
              <a:t>Beyond the </a:t>
            </a:r>
            <a:r>
              <a:rPr b="1" i="0" lang="en-US" sz="6200" u="none" cap="none" strike="noStrike">
                <a:solidFill>
                  <a:srgbClr val="FFFFFF"/>
                </a:solidFill>
                <a:latin typeface="Arial"/>
                <a:ea typeface="Arial"/>
                <a:cs typeface="Arial"/>
                <a:sym typeface="Arial"/>
              </a:rPr>
              <a:t>Job</a:t>
            </a:r>
            <a:endParaRPr/>
          </a:p>
        </p:txBody>
      </p:sp>
      <p:sp>
        <p:nvSpPr>
          <p:cNvPr id="167" name="Google Shape;167;p1"/>
          <p:cNvSpPr txBox="1"/>
          <p:nvPr/>
        </p:nvSpPr>
        <p:spPr>
          <a:xfrm>
            <a:off x="777251" y="3637975"/>
            <a:ext cx="7315200" cy="4311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2500" u="none" cap="none" strike="noStrike">
                <a:solidFill>
                  <a:srgbClr val="FFFFFF"/>
                </a:solidFill>
                <a:latin typeface="Arial"/>
                <a:ea typeface="Arial"/>
                <a:cs typeface="Arial"/>
                <a:sym typeface="Arial"/>
              </a:rPr>
              <a:t>Culture, Community, and</a:t>
            </a:r>
            <a:r>
              <a:rPr lang="en-US" sz="1200"/>
              <a:t> </a:t>
            </a:r>
            <a:r>
              <a:rPr b="0" i="0" lang="en-US" sz="2500" u="none" cap="none" strike="noStrike">
                <a:solidFill>
                  <a:srgbClr val="FFFFFF"/>
                </a:solidFill>
                <a:latin typeface="Arial"/>
                <a:ea typeface="Arial"/>
                <a:cs typeface="Arial"/>
                <a:sym typeface="Arial"/>
              </a:rPr>
              <a:t>the</a:t>
            </a:r>
            <a:r>
              <a:rPr lang="en-US" sz="2500">
                <a:solidFill>
                  <a:srgbClr val="FFFFFF"/>
                </a:solidFill>
              </a:rPr>
              <a:t> </a:t>
            </a:r>
            <a:r>
              <a:rPr b="0" i="0" lang="en-US" sz="2500" u="none" cap="none" strike="noStrike">
                <a:solidFill>
                  <a:srgbClr val="FFFFFF"/>
                </a:solidFill>
                <a:latin typeface="Arial"/>
                <a:ea typeface="Arial"/>
                <a:cs typeface="Arial"/>
                <a:sym typeface="Arial"/>
              </a:rPr>
              <a:t>Employment Journey</a:t>
            </a:r>
            <a:endParaRPr sz="1200"/>
          </a:p>
        </p:txBody>
      </p:sp>
      <p:sp>
        <p:nvSpPr>
          <p:cNvPr id="168" name="Google Shape;168;p1"/>
          <p:cNvSpPr txBox="1"/>
          <p:nvPr/>
        </p:nvSpPr>
        <p:spPr>
          <a:xfrm>
            <a:off x="587200" y="4493275"/>
            <a:ext cx="7315200" cy="261600"/>
          </a:xfrm>
          <a:prstGeom prst="rect">
            <a:avLst/>
          </a:prstGeom>
          <a:noFill/>
          <a:ln>
            <a:noFill/>
          </a:ln>
        </p:spPr>
        <p:txBody>
          <a:bodyPr anchorCtr="0" anchor="t" bIns="45700" lIns="0" spcFirstLastPara="1" rIns="91425" wrap="square" tIns="0">
            <a:spAutoFit/>
          </a:bodyPr>
          <a:lstStyle/>
          <a:p>
            <a:pPr indent="0" lvl="0" marL="0" marR="0" rtl="0" algn="r">
              <a:spcBef>
                <a:spcPts val="0"/>
              </a:spcBef>
              <a:spcAft>
                <a:spcPts val="0"/>
              </a:spcAft>
              <a:buNone/>
            </a:pPr>
            <a:r>
              <a:rPr b="0" i="0" lang="en-US" u="none" cap="none" strike="noStrike">
                <a:solidFill>
                  <a:srgbClr val="D7E2EA"/>
                </a:solidFill>
                <a:latin typeface="Arial"/>
                <a:ea typeface="Arial"/>
                <a:cs typeface="Arial"/>
                <a:sym typeface="Arial"/>
              </a:rPr>
              <a:t>Amber Marsh  |  Center for Employment &amp; Inclusion</a:t>
            </a:r>
            <a:endParaRPr sz="1100"/>
          </a:p>
        </p:txBody>
      </p:sp>
      <p:sp>
        <p:nvSpPr>
          <p:cNvPr id="169" name="Google Shape;169;p1"/>
          <p:cNvSpPr/>
          <p:nvPr/>
        </p:nvSpPr>
        <p:spPr>
          <a:xfrm>
            <a:off x="8549640" y="0"/>
            <a:ext cx="3639312" cy="6510528"/>
          </a:xfrm>
          <a:prstGeom prst="rect">
            <a:avLst/>
          </a:prstGeom>
          <a:solidFill>
            <a:srgbClr val="F2F4F6"/>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170" name="Google Shape;170;p1"/>
          <p:cNvPicPr preferRelativeResize="0"/>
          <p:nvPr/>
        </p:nvPicPr>
        <p:blipFill rotWithShape="1">
          <a:blip r:embed="rId4">
            <a:alphaModFix/>
          </a:blip>
          <a:srcRect b="0" l="0" r="0" t="0"/>
          <a:stretch/>
        </p:blipFill>
        <p:spPr>
          <a:xfrm>
            <a:off x="9898788" y="1169095"/>
            <a:ext cx="941031" cy="1508760"/>
          </a:xfrm>
          <a:prstGeom prst="rect">
            <a:avLst/>
          </a:prstGeom>
          <a:noFill/>
          <a:ln>
            <a:noFill/>
          </a:ln>
        </p:spPr>
      </p:pic>
      <p:sp>
        <p:nvSpPr>
          <p:cNvPr id="171" name="Google Shape;171;p1"/>
          <p:cNvSpPr txBox="1"/>
          <p:nvPr/>
        </p:nvSpPr>
        <p:spPr>
          <a:xfrm>
            <a:off x="8869680" y="3154680"/>
            <a:ext cx="3017400" cy="10260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1900" u="none" cap="none" strike="noStrike">
                <a:solidFill>
                  <a:srgbClr val="0F2439"/>
                </a:solidFill>
                <a:latin typeface="Arial"/>
                <a:ea typeface="Arial"/>
                <a:cs typeface="Arial"/>
                <a:sym typeface="Arial"/>
              </a:rPr>
              <a:t>Institute for Disability</a:t>
            </a:r>
            <a:endParaRPr/>
          </a:p>
          <a:p>
            <a:pPr indent="0" lvl="0" marL="0" marR="0" rtl="0" algn="ctr">
              <a:spcBef>
                <a:spcPts val="800"/>
              </a:spcBef>
              <a:spcAft>
                <a:spcPts val="0"/>
              </a:spcAft>
              <a:buNone/>
            </a:pPr>
            <a:r>
              <a:rPr b="1" i="0" lang="en-US" sz="1900" u="none" cap="none" strike="noStrike">
                <a:solidFill>
                  <a:srgbClr val="0F2439"/>
                </a:solidFill>
                <a:latin typeface="Arial"/>
                <a:ea typeface="Arial"/>
                <a:cs typeface="Arial"/>
                <a:sym typeface="Arial"/>
              </a:rPr>
              <a:t>Research, Policy &amp; Practice</a:t>
            </a:r>
            <a:endParaRPr/>
          </a:p>
        </p:txBody>
      </p:sp>
      <p:sp>
        <p:nvSpPr>
          <p:cNvPr id="172" name="Google Shape;172;p1"/>
          <p:cNvSpPr/>
          <p:nvPr/>
        </p:nvSpPr>
        <p:spPr>
          <a:xfrm>
            <a:off x="9144000" y="4754880"/>
            <a:ext cx="365760" cy="365760"/>
          </a:xfrm>
          <a:prstGeom prst="ellipse">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73" name="Google Shape;173;p1"/>
          <p:cNvSpPr/>
          <p:nvPr/>
        </p:nvSpPr>
        <p:spPr>
          <a:xfrm>
            <a:off x="10652760" y="5166360"/>
            <a:ext cx="365760" cy="365760"/>
          </a:xfrm>
          <a:prstGeom prst="ellipse">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74" name="Google Shape;174;p1"/>
          <p:cNvSpPr/>
          <p:nvPr/>
        </p:nvSpPr>
        <p:spPr>
          <a:xfrm>
            <a:off x="9692640" y="5669280"/>
            <a:ext cx="365760" cy="365760"/>
          </a:xfrm>
          <a:prstGeom prst="ellipse">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cxnSp>
        <p:nvCxnSpPr>
          <p:cNvPr id="175" name="Google Shape;175;p1"/>
          <p:cNvCxnSpPr/>
          <p:nvPr/>
        </p:nvCxnSpPr>
        <p:spPr>
          <a:xfrm>
            <a:off x="9326880" y="4937760"/>
            <a:ext cx="1508760" cy="411480"/>
          </a:xfrm>
          <a:prstGeom prst="straightConnector1">
            <a:avLst/>
          </a:prstGeom>
          <a:noFill/>
          <a:ln cap="flat" cmpd="sng" w="38100">
            <a:solidFill>
              <a:srgbClr val="0F2439"/>
            </a:solidFill>
            <a:prstDash val="solid"/>
            <a:round/>
            <a:headEnd len="sm" w="sm" type="none"/>
            <a:tailEnd len="sm" w="sm" type="none"/>
          </a:ln>
          <a:effectLst>
            <a:outerShdw blurRad="40000" rotWithShape="0" dir="5400000" dist="20000">
              <a:srgbClr val="000000">
                <a:alpha val="38039"/>
              </a:srgbClr>
            </a:outerShdw>
          </a:effectLst>
        </p:spPr>
      </p:cxnSp>
      <p:cxnSp>
        <p:nvCxnSpPr>
          <p:cNvPr id="176" name="Google Shape;176;p1"/>
          <p:cNvCxnSpPr/>
          <p:nvPr/>
        </p:nvCxnSpPr>
        <p:spPr>
          <a:xfrm flipH="1">
            <a:off x="9875520" y="5349240"/>
            <a:ext cx="960120" cy="502920"/>
          </a:xfrm>
          <a:prstGeom prst="straightConnector1">
            <a:avLst/>
          </a:prstGeom>
          <a:noFill/>
          <a:ln cap="flat" cmpd="sng" w="38100">
            <a:solidFill>
              <a:srgbClr val="0F2439"/>
            </a:solidFill>
            <a:prstDash val="solid"/>
            <a:round/>
            <a:headEnd len="sm" w="sm" type="none"/>
            <a:tailEnd len="sm" w="sm" type="none"/>
          </a:ln>
          <a:effectLst>
            <a:outerShdw blurRad="40000" rotWithShape="0" dir="5400000" dist="20000">
              <a:srgbClr val="000000">
                <a:alpha val="38039"/>
              </a:srgbClr>
            </a:outerShdw>
          </a:effectLst>
        </p:spPr>
      </p:cxn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81" name="Shape 181"/>
        <p:cNvGrpSpPr/>
        <p:nvPr/>
      </p:nvGrpSpPr>
      <p:grpSpPr>
        <a:xfrm>
          <a:off x="0" y="0"/>
          <a:ext cx="0" cy="0"/>
          <a:chOff x="0" y="0"/>
          <a:chExt cx="0" cy="0"/>
        </a:xfrm>
      </p:grpSpPr>
      <p:sp>
        <p:nvSpPr>
          <p:cNvPr id="182" name="Google Shape;182;p2"/>
          <p:cNvSpPr/>
          <p:nvPr/>
        </p:nvSpPr>
        <p:spPr>
          <a:xfrm>
            <a:off x="0" y="6510528"/>
            <a:ext cx="12191695" cy="347472"/>
          </a:xfrm>
          <a:prstGeom prst="rect">
            <a:avLst/>
          </a:prstGeom>
          <a:solidFill>
            <a:srgbClr val="0F2439"/>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183" name="Google Shape;183;p2"/>
          <p:cNvPicPr preferRelativeResize="0"/>
          <p:nvPr/>
        </p:nvPicPr>
        <p:blipFill rotWithShape="1">
          <a:blip r:embed="rId3">
            <a:alphaModFix/>
          </a:blip>
          <a:srcRect b="0" l="0" r="0" t="0"/>
          <a:stretch/>
        </p:blipFill>
        <p:spPr>
          <a:xfrm>
            <a:off x="594360" y="6620256"/>
            <a:ext cx="1508760" cy="146565"/>
          </a:xfrm>
          <a:prstGeom prst="rect">
            <a:avLst/>
          </a:prstGeom>
          <a:noFill/>
          <a:ln>
            <a:noFill/>
          </a:ln>
        </p:spPr>
      </p:pic>
      <p:sp>
        <p:nvSpPr>
          <p:cNvPr id="184" name="Google Shape;184;p2"/>
          <p:cNvSpPr txBox="1"/>
          <p:nvPr/>
        </p:nvSpPr>
        <p:spPr>
          <a:xfrm>
            <a:off x="2423160" y="6583680"/>
            <a:ext cx="7315200" cy="2286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1000" u="none" cap="none" strike="noStrike">
                <a:solidFill>
                  <a:srgbClr val="FFFFFF"/>
                </a:solidFill>
                <a:latin typeface="Arial"/>
                <a:ea typeface="Arial"/>
                <a:cs typeface="Arial"/>
                <a:sym typeface="Arial"/>
              </a:rPr>
              <a:t>IDRPP  |  October Community of Practice</a:t>
            </a:r>
            <a:endParaRPr/>
          </a:p>
        </p:txBody>
      </p:sp>
      <p:sp>
        <p:nvSpPr>
          <p:cNvPr id="185" name="Google Shape;185;p2"/>
          <p:cNvSpPr txBox="1"/>
          <p:nvPr/>
        </p:nvSpPr>
        <p:spPr>
          <a:xfrm>
            <a:off x="11018520" y="6583680"/>
            <a:ext cx="457200" cy="2286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1000" u="none" cap="none" strike="noStrike">
                <a:solidFill>
                  <a:srgbClr val="FFFFFF"/>
                </a:solidFill>
                <a:latin typeface="Arial"/>
                <a:ea typeface="Arial"/>
                <a:cs typeface="Arial"/>
                <a:sym typeface="Arial"/>
              </a:rPr>
              <a:t>2</a:t>
            </a:r>
            <a:endParaRPr/>
          </a:p>
        </p:txBody>
      </p:sp>
      <p:sp>
        <p:nvSpPr>
          <p:cNvPr id="186" name="Google Shape;186;p2"/>
          <p:cNvSpPr/>
          <p:nvPr/>
        </p:nvSpPr>
        <p:spPr>
          <a:xfrm>
            <a:off x="640080" y="530352"/>
            <a:ext cx="109728" cy="210312"/>
          </a:xfrm>
          <a:prstGeom prst="rect">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87" name="Google Shape;187;p2"/>
          <p:cNvSpPr txBox="1"/>
          <p:nvPr/>
        </p:nvSpPr>
        <p:spPr>
          <a:xfrm>
            <a:off x="896112" y="512064"/>
            <a:ext cx="10058400" cy="27432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1200" u="none" cap="none" strike="noStrike">
                <a:solidFill>
                  <a:srgbClr val="526171"/>
                </a:solidFill>
                <a:latin typeface="Arial"/>
                <a:ea typeface="Arial"/>
                <a:cs typeface="Arial"/>
                <a:sym typeface="Arial"/>
              </a:rPr>
              <a:t>START WITH US</a:t>
            </a:r>
            <a:endParaRPr/>
          </a:p>
        </p:txBody>
      </p:sp>
      <p:sp>
        <p:nvSpPr>
          <p:cNvPr id="188" name="Google Shape;188;p2"/>
          <p:cNvSpPr txBox="1"/>
          <p:nvPr/>
        </p:nvSpPr>
        <p:spPr>
          <a:xfrm>
            <a:off x="731520" y="1554480"/>
            <a:ext cx="10698600" cy="13083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8200" u="none" cap="none" strike="noStrike">
                <a:solidFill>
                  <a:srgbClr val="0F2439"/>
                </a:solidFill>
                <a:latin typeface="Arial"/>
                <a:ea typeface="Arial"/>
                <a:cs typeface="Arial"/>
                <a:sym typeface="Arial"/>
              </a:rPr>
              <a:t>BELONGING</a:t>
            </a:r>
            <a:endParaRPr/>
          </a:p>
        </p:txBody>
      </p:sp>
      <p:sp>
        <p:nvSpPr>
          <p:cNvPr id="189" name="Google Shape;189;p2"/>
          <p:cNvSpPr/>
          <p:nvPr/>
        </p:nvSpPr>
        <p:spPr>
          <a:xfrm>
            <a:off x="5010890" y="3237325"/>
            <a:ext cx="1828800" cy="91500"/>
          </a:xfrm>
          <a:prstGeom prst="rect">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90" name="Google Shape;190;p2"/>
          <p:cNvSpPr txBox="1"/>
          <p:nvPr/>
        </p:nvSpPr>
        <p:spPr>
          <a:xfrm>
            <a:off x="777240" y="3703320"/>
            <a:ext cx="10515600" cy="5079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0" i="0" lang="en-US" sz="3000" u="none" cap="none" strike="noStrike">
                <a:solidFill>
                  <a:srgbClr val="0F2439"/>
                </a:solidFill>
                <a:latin typeface="Arial"/>
                <a:ea typeface="Arial"/>
                <a:cs typeface="Arial"/>
                <a:sym typeface="Arial"/>
              </a:rPr>
              <a:t>Think of somewhere you truly belong.</a:t>
            </a:r>
            <a:endParaRPr/>
          </a:p>
        </p:txBody>
      </p:sp>
      <p:sp>
        <p:nvSpPr>
          <p:cNvPr id="191" name="Google Shape;191;p2"/>
          <p:cNvSpPr txBox="1"/>
          <p:nvPr/>
        </p:nvSpPr>
        <p:spPr>
          <a:xfrm>
            <a:off x="777240" y="4983480"/>
            <a:ext cx="10515600" cy="6003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3600" u="none" cap="none" strike="noStrike">
                <a:solidFill>
                  <a:srgbClr val="0F2439"/>
                </a:solidFill>
                <a:latin typeface="Arial"/>
                <a:ea typeface="Arial"/>
                <a:cs typeface="Arial"/>
                <a:sym typeface="Arial"/>
              </a:rPr>
              <a:t>How do you know?</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96" name="Shape 196"/>
        <p:cNvGrpSpPr/>
        <p:nvPr/>
      </p:nvGrpSpPr>
      <p:grpSpPr>
        <a:xfrm>
          <a:off x="0" y="0"/>
          <a:ext cx="0" cy="0"/>
          <a:chOff x="0" y="0"/>
          <a:chExt cx="0" cy="0"/>
        </a:xfrm>
      </p:grpSpPr>
      <p:sp>
        <p:nvSpPr>
          <p:cNvPr id="197" name="Google Shape;197;p3"/>
          <p:cNvSpPr/>
          <p:nvPr/>
        </p:nvSpPr>
        <p:spPr>
          <a:xfrm>
            <a:off x="0" y="6510528"/>
            <a:ext cx="12191695" cy="347472"/>
          </a:xfrm>
          <a:prstGeom prst="rect">
            <a:avLst/>
          </a:prstGeom>
          <a:solidFill>
            <a:srgbClr val="0F2439"/>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198" name="Google Shape;198;p3"/>
          <p:cNvPicPr preferRelativeResize="0"/>
          <p:nvPr/>
        </p:nvPicPr>
        <p:blipFill rotWithShape="1">
          <a:blip r:embed="rId3">
            <a:alphaModFix/>
          </a:blip>
          <a:srcRect b="0" l="0" r="0" t="0"/>
          <a:stretch/>
        </p:blipFill>
        <p:spPr>
          <a:xfrm>
            <a:off x="594360" y="6620256"/>
            <a:ext cx="1508760" cy="146565"/>
          </a:xfrm>
          <a:prstGeom prst="rect">
            <a:avLst/>
          </a:prstGeom>
          <a:noFill/>
          <a:ln>
            <a:noFill/>
          </a:ln>
        </p:spPr>
      </p:pic>
      <p:sp>
        <p:nvSpPr>
          <p:cNvPr id="199" name="Google Shape;199;p3"/>
          <p:cNvSpPr txBox="1"/>
          <p:nvPr/>
        </p:nvSpPr>
        <p:spPr>
          <a:xfrm>
            <a:off x="2423160" y="6583680"/>
            <a:ext cx="7315200" cy="2286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1000" u="none" cap="none" strike="noStrike">
                <a:solidFill>
                  <a:srgbClr val="FFFFFF"/>
                </a:solidFill>
                <a:latin typeface="Arial"/>
                <a:ea typeface="Arial"/>
                <a:cs typeface="Arial"/>
                <a:sym typeface="Arial"/>
              </a:rPr>
              <a:t>IDRPP  |  October Community of Practice</a:t>
            </a:r>
            <a:endParaRPr/>
          </a:p>
        </p:txBody>
      </p:sp>
      <p:sp>
        <p:nvSpPr>
          <p:cNvPr id="200" name="Google Shape;200;p3"/>
          <p:cNvSpPr txBox="1"/>
          <p:nvPr/>
        </p:nvSpPr>
        <p:spPr>
          <a:xfrm>
            <a:off x="11018520" y="6583680"/>
            <a:ext cx="457200" cy="2286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1000" u="none" cap="none" strike="noStrike">
                <a:solidFill>
                  <a:srgbClr val="FFFFFF"/>
                </a:solidFill>
                <a:latin typeface="Arial"/>
                <a:ea typeface="Arial"/>
                <a:cs typeface="Arial"/>
                <a:sym typeface="Arial"/>
              </a:rPr>
              <a:t>3</a:t>
            </a:r>
            <a:endParaRPr/>
          </a:p>
        </p:txBody>
      </p:sp>
      <p:sp>
        <p:nvSpPr>
          <p:cNvPr id="201" name="Google Shape;201;p3"/>
          <p:cNvSpPr/>
          <p:nvPr/>
        </p:nvSpPr>
        <p:spPr>
          <a:xfrm>
            <a:off x="640080" y="530352"/>
            <a:ext cx="109728" cy="210312"/>
          </a:xfrm>
          <a:prstGeom prst="rect">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02" name="Google Shape;202;p3"/>
          <p:cNvSpPr txBox="1"/>
          <p:nvPr/>
        </p:nvSpPr>
        <p:spPr>
          <a:xfrm>
            <a:off x="896112" y="512064"/>
            <a:ext cx="10058400" cy="27432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1200" u="none" cap="none" strike="noStrike">
                <a:solidFill>
                  <a:srgbClr val="526171"/>
                </a:solidFill>
                <a:latin typeface="Arial"/>
                <a:ea typeface="Arial"/>
                <a:cs typeface="Arial"/>
                <a:sym typeface="Arial"/>
              </a:rPr>
              <a:t>BELONGING</a:t>
            </a:r>
            <a:endParaRPr/>
          </a:p>
        </p:txBody>
      </p:sp>
      <p:sp>
        <p:nvSpPr>
          <p:cNvPr id="203" name="Google Shape;203;p3"/>
          <p:cNvSpPr txBox="1"/>
          <p:nvPr/>
        </p:nvSpPr>
        <p:spPr>
          <a:xfrm>
            <a:off x="731525" y="1143000"/>
            <a:ext cx="10515600" cy="6156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3700" u="none" cap="none" strike="noStrike">
                <a:solidFill>
                  <a:srgbClr val="0F2439"/>
                </a:solidFill>
                <a:latin typeface="Arial"/>
                <a:ea typeface="Arial"/>
                <a:cs typeface="Arial"/>
                <a:sym typeface="Arial"/>
              </a:rPr>
              <a:t>Being </a:t>
            </a:r>
            <a:r>
              <a:rPr b="1" lang="en-US" sz="3700">
                <a:solidFill>
                  <a:srgbClr val="0F2439"/>
                </a:solidFill>
              </a:rPr>
              <a:t>in the community</a:t>
            </a:r>
            <a:r>
              <a:rPr b="1" i="0" lang="en-US" sz="3700" u="none" cap="none" strike="noStrike">
                <a:solidFill>
                  <a:srgbClr val="0F2439"/>
                </a:solidFill>
                <a:latin typeface="Arial"/>
                <a:ea typeface="Arial"/>
                <a:cs typeface="Arial"/>
                <a:sym typeface="Arial"/>
              </a:rPr>
              <a:t> is only the</a:t>
            </a:r>
            <a:r>
              <a:rPr b="1" lang="en-US" sz="3700">
                <a:solidFill>
                  <a:srgbClr val="0F2439"/>
                </a:solidFill>
              </a:rPr>
              <a:t> </a:t>
            </a:r>
            <a:r>
              <a:rPr b="1" i="0" lang="en-US" sz="3700" u="none" cap="none" strike="noStrike">
                <a:solidFill>
                  <a:srgbClr val="0F2439"/>
                </a:solidFill>
                <a:latin typeface="Arial"/>
                <a:ea typeface="Arial"/>
                <a:cs typeface="Arial"/>
                <a:sym typeface="Arial"/>
              </a:rPr>
              <a:t>beginning.</a:t>
            </a:r>
            <a:endParaRPr sz="1300"/>
          </a:p>
        </p:txBody>
      </p:sp>
      <p:sp>
        <p:nvSpPr>
          <p:cNvPr id="204" name="Google Shape;204;p3"/>
          <p:cNvSpPr txBox="1"/>
          <p:nvPr/>
        </p:nvSpPr>
        <p:spPr>
          <a:xfrm>
            <a:off x="2872528" y="2596350"/>
            <a:ext cx="2103000" cy="4311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2500" u="none" cap="none" strike="noStrike">
                <a:solidFill>
                  <a:srgbClr val="0F2439"/>
                </a:solidFill>
                <a:latin typeface="Arial"/>
                <a:ea typeface="Arial"/>
                <a:cs typeface="Arial"/>
                <a:sym typeface="Arial"/>
              </a:rPr>
              <a:t>Presence</a:t>
            </a:r>
            <a:endParaRPr/>
          </a:p>
        </p:txBody>
      </p:sp>
      <p:sp>
        <p:nvSpPr>
          <p:cNvPr id="205" name="Google Shape;205;p3"/>
          <p:cNvSpPr txBox="1"/>
          <p:nvPr/>
        </p:nvSpPr>
        <p:spPr>
          <a:xfrm>
            <a:off x="5021368" y="2632926"/>
            <a:ext cx="4297800" cy="3693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2100" u="none" cap="none" strike="noStrike">
                <a:solidFill>
                  <a:srgbClr val="526171"/>
                </a:solidFill>
                <a:latin typeface="Arial"/>
                <a:ea typeface="Arial"/>
                <a:cs typeface="Arial"/>
                <a:sym typeface="Arial"/>
              </a:rPr>
              <a:t>I am in the community.</a:t>
            </a:r>
            <a:endParaRPr/>
          </a:p>
        </p:txBody>
      </p:sp>
      <p:sp>
        <p:nvSpPr>
          <p:cNvPr id="206" name="Google Shape;206;p3"/>
          <p:cNvSpPr txBox="1"/>
          <p:nvPr/>
        </p:nvSpPr>
        <p:spPr>
          <a:xfrm>
            <a:off x="2872528" y="3529037"/>
            <a:ext cx="2103000" cy="4311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2500" u="none" cap="none" strike="noStrike">
                <a:solidFill>
                  <a:srgbClr val="0F2439"/>
                </a:solidFill>
                <a:latin typeface="Arial"/>
                <a:ea typeface="Arial"/>
                <a:cs typeface="Arial"/>
                <a:sym typeface="Arial"/>
              </a:rPr>
              <a:t>Participation</a:t>
            </a:r>
            <a:endParaRPr/>
          </a:p>
        </p:txBody>
      </p:sp>
      <p:sp>
        <p:nvSpPr>
          <p:cNvPr id="207" name="Google Shape;207;p3"/>
          <p:cNvSpPr txBox="1"/>
          <p:nvPr/>
        </p:nvSpPr>
        <p:spPr>
          <a:xfrm>
            <a:off x="5021368" y="3565614"/>
            <a:ext cx="4297800" cy="3693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2100" u="none" cap="none" strike="noStrike">
                <a:solidFill>
                  <a:srgbClr val="526171"/>
                </a:solidFill>
                <a:latin typeface="Arial"/>
                <a:ea typeface="Arial"/>
                <a:cs typeface="Arial"/>
                <a:sym typeface="Arial"/>
              </a:rPr>
              <a:t>I have something to do.</a:t>
            </a:r>
            <a:endParaRPr/>
          </a:p>
        </p:txBody>
      </p:sp>
      <p:sp>
        <p:nvSpPr>
          <p:cNvPr id="208" name="Google Shape;208;p3"/>
          <p:cNvSpPr txBox="1"/>
          <p:nvPr/>
        </p:nvSpPr>
        <p:spPr>
          <a:xfrm>
            <a:off x="2872528" y="4461726"/>
            <a:ext cx="2103000" cy="4311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2500" u="none" cap="none" strike="noStrike">
                <a:solidFill>
                  <a:srgbClr val="0F2439"/>
                </a:solidFill>
                <a:latin typeface="Arial"/>
                <a:ea typeface="Arial"/>
                <a:cs typeface="Arial"/>
                <a:sym typeface="Arial"/>
              </a:rPr>
              <a:t>Belonging</a:t>
            </a:r>
            <a:endParaRPr/>
          </a:p>
        </p:txBody>
      </p:sp>
      <p:sp>
        <p:nvSpPr>
          <p:cNvPr id="209" name="Google Shape;209;p3"/>
          <p:cNvSpPr txBox="1"/>
          <p:nvPr/>
        </p:nvSpPr>
        <p:spPr>
          <a:xfrm>
            <a:off x="5021368" y="4498302"/>
            <a:ext cx="4297800" cy="3693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2100" u="none" cap="none" strike="noStrike">
                <a:solidFill>
                  <a:srgbClr val="526171"/>
                </a:solidFill>
                <a:latin typeface="Arial"/>
                <a:ea typeface="Arial"/>
                <a:cs typeface="Arial"/>
                <a:sym typeface="Arial"/>
              </a:rPr>
              <a:t>I have relationships and a role.</a:t>
            </a:r>
            <a:endParaRPr/>
          </a:p>
        </p:txBody>
      </p:sp>
      <p:sp>
        <p:nvSpPr>
          <p:cNvPr id="210" name="Google Shape;210;p3"/>
          <p:cNvSpPr txBox="1"/>
          <p:nvPr/>
        </p:nvSpPr>
        <p:spPr>
          <a:xfrm>
            <a:off x="777240" y="5715000"/>
            <a:ext cx="10515600" cy="3849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2200" u="none" cap="none" strike="noStrike">
                <a:solidFill>
                  <a:srgbClr val="0F2439"/>
                </a:solidFill>
                <a:latin typeface="Arial"/>
                <a:ea typeface="Arial"/>
                <a:cs typeface="Arial"/>
                <a:sym typeface="Arial"/>
              </a:rPr>
              <a:t>What makes a place meaningful to the person?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0">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h72741f8a6107fdcd_0_12"/>
          <p:cNvSpPr/>
          <p:nvPr/>
        </p:nvSpPr>
        <p:spPr>
          <a:xfrm>
            <a:off x="0" y="0"/>
            <a:ext cx="12191700" cy="6858000"/>
          </a:xfrm>
          <a:prstGeom prst="rect">
            <a:avLst/>
          </a:prstGeom>
          <a:solidFill>
            <a:srgbClr val="00263A"/>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17" name="Google Shape;217;h72741f8a6107fdcd_0_12"/>
          <p:cNvSpPr txBox="1"/>
          <p:nvPr/>
        </p:nvSpPr>
        <p:spPr>
          <a:xfrm>
            <a:off x="457195" y="6438962"/>
            <a:ext cx="109728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000" u="none" cap="none" strike="noStrike">
                <a:solidFill>
                  <a:srgbClr val="DCE7EC"/>
                </a:solidFill>
                <a:latin typeface="Arial"/>
                <a:ea typeface="Arial"/>
                <a:cs typeface="Arial"/>
                <a:sym typeface="Arial"/>
              </a:rPr>
              <a:t>UTAH STATE UNIVERSITY  |  IDRPP  |  CENTER FOR EMPLOYMENT &amp; INCLUSION</a:t>
            </a:r>
            <a:endParaRPr/>
          </a:p>
        </p:txBody>
      </p:sp>
      <p:sp>
        <p:nvSpPr>
          <p:cNvPr id="218" name="Google Shape;218;h72741f8a6107fdcd_0_12"/>
          <p:cNvSpPr txBox="1"/>
          <p:nvPr/>
        </p:nvSpPr>
        <p:spPr>
          <a:xfrm>
            <a:off x="594360" y="1051560"/>
            <a:ext cx="10972800" cy="661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3700" u="none" cap="none" strike="noStrike">
                <a:solidFill>
                  <a:srgbClr val="FFFFFF"/>
                </a:solidFill>
                <a:latin typeface="Arial"/>
                <a:ea typeface="Arial"/>
                <a:cs typeface="Arial"/>
                <a:sym typeface="Arial"/>
              </a:rPr>
              <a:t>Meet Sam.</a:t>
            </a:r>
            <a:endParaRPr/>
          </a:p>
        </p:txBody>
      </p:sp>
      <p:sp>
        <p:nvSpPr>
          <p:cNvPr id="219" name="Google Shape;219;h72741f8a6107fdcd_0_12"/>
          <p:cNvSpPr txBox="1"/>
          <p:nvPr/>
        </p:nvSpPr>
        <p:spPr>
          <a:xfrm>
            <a:off x="914400" y="2011680"/>
            <a:ext cx="10058400" cy="507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700" u="none" cap="none" strike="noStrike">
                <a:solidFill>
                  <a:srgbClr val="FFFFFF"/>
                </a:solidFill>
                <a:latin typeface="Arial"/>
                <a:ea typeface="Arial"/>
                <a:cs typeface="Arial"/>
                <a:sym typeface="Arial"/>
              </a:rPr>
              <a:t>Sam is 54 years old.</a:t>
            </a:r>
            <a:endParaRPr/>
          </a:p>
        </p:txBody>
      </p:sp>
      <p:sp>
        <p:nvSpPr>
          <p:cNvPr id="220" name="Google Shape;220;h72741f8a6107fdcd_0_12"/>
          <p:cNvSpPr txBox="1"/>
          <p:nvPr/>
        </p:nvSpPr>
        <p:spPr>
          <a:xfrm>
            <a:off x="914400" y="2615184"/>
            <a:ext cx="10058400" cy="507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700" u="none" cap="none" strike="noStrike">
                <a:solidFill>
                  <a:srgbClr val="FFFFFF"/>
                </a:solidFill>
                <a:latin typeface="Arial"/>
                <a:ea typeface="Arial"/>
                <a:cs typeface="Arial"/>
                <a:sym typeface="Arial"/>
              </a:rPr>
              <a:t>Sam lives in rural Utah.</a:t>
            </a:r>
            <a:endParaRPr/>
          </a:p>
        </p:txBody>
      </p:sp>
      <p:sp>
        <p:nvSpPr>
          <p:cNvPr id="221" name="Google Shape;221;h72741f8a6107fdcd_0_12"/>
          <p:cNvSpPr txBox="1"/>
          <p:nvPr/>
        </p:nvSpPr>
        <p:spPr>
          <a:xfrm>
            <a:off x="914400" y="3218688"/>
            <a:ext cx="10058400" cy="507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700" u="none" cap="none" strike="noStrike">
                <a:solidFill>
                  <a:srgbClr val="FFFFFF"/>
                </a:solidFill>
                <a:latin typeface="Arial"/>
                <a:ea typeface="Arial"/>
                <a:cs typeface="Arial"/>
                <a:sym typeface="Arial"/>
              </a:rPr>
              <a:t>Sam has a disability.</a:t>
            </a:r>
            <a:endParaRPr/>
          </a:p>
        </p:txBody>
      </p:sp>
      <p:sp>
        <p:nvSpPr>
          <p:cNvPr id="222" name="Google Shape;222;h72741f8a6107fdcd_0_12"/>
          <p:cNvSpPr txBox="1"/>
          <p:nvPr/>
        </p:nvSpPr>
        <p:spPr>
          <a:xfrm>
            <a:off x="914400" y="3822191"/>
            <a:ext cx="10058400" cy="507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700" u="none" cap="none" strike="noStrike">
                <a:solidFill>
                  <a:srgbClr val="FFFFFF"/>
                </a:solidFill>
                <a:latin typeface="Arial"/>
                <a:ea typeface="Arial"/>
                <a:cs typeface="Arial"/>
                <a:sym typeface="Arial"/>
              </a:rPr>
              <a:t>Sam wants to work.</a:t>
            </a:r>
            <a:endParaRPr/>
          </a:p>
        </p:txBody>
      </p:sp>
      <p:sp>
        <p:nvSpPr>
          <p:cNvPr id="223" name="Google Shape;223;h72741f8a6107fdcd_0_12"/>
          <p:cNvSpPr/>
          <p:nvPr/>
        </p:nvSpPr>
        <p:spPr>
          <a:xfrm>
            <a:off x="685800" y="4919472"/>
            <a:ext cx="10789800" cy="1161300"/>
          </a:xfrm>
          <a:prstGeom prst="roundRect">
            <a:avLst>
              <a:gd fmla="val 16667" name="adj"/>
            </a:avLst>
          </a:prstGeom>
          <a:solidFill>
            <a:srgbClr val="143D53"/>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24" name="Google Shape;224;h72741f8a6107fdcd_0_12"/>
          <p:cNvSpPr txBox="1"/>
          <p:nvPr/>
        </p:nvSpPr>
        <p:spPr>
          <a:xfrm>
            <a:off x="914400" y="5074920"/>
            <a:ext cx="10058400" cy="492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2600" u="none" cap="none" strike="noStrike">
                <a:solidFill>
                  <a:srgbClr val="FDB81E"/>
                </a:solidFill>
                <a:latin typeface="Arial"/>
                <a:ea typeface="Arial"/>
                <a:cs typeface="Arial"/>
                <a:sym typeface="Arial"/>
              </a:rPr>
              <a:t>What else do you want to know?</a:t>
            </a:r>
            <a:endParaRPr/>
          </a:p>
        </p:txBody>
      </p:sp>
      <p:sp>
        <p:nvSpPr>
          <p:cNvPr id="225" name="Google Shape;225;h72741f8a6107fdcd_0_12"/>
          <p:cNvSpPr txBox="1"/>
          <p:nvPr/>
        </p:nvSpPr>
        <p:spPr>
          <a:xfrm>
            <a:off x="914400" y="5532120"/>
            <a:ext cx="10058400" cy="354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700" u="none" cap="none" strike="noStrike">
                <a:solidFill>
                  <a:srgbClr val="FFFFFF"/>
                </a:solidFill>
                <a:latin typeface="Arial"/>
                <a:ea typeface="Arial"/>
                <a:cs typeface="Arial"/>
                <a:sym typeface="Arial"/>
              </a:rPr>
              <a:t>What questions would you ask before helping Sam explore employment?</a:t>
            </a:r>
            <a:endParaRPr/>
          </a:p>
        </p:txBody>
      </p:sp>
      <p:sp>
        <p:nvSpPr>
          <p:cNvPr id="226" name="Google Shape;226;h72741f8a6107fdcd_0_12"/>
          <p:cNvSpPr txBox="1"/>
          <p:nvPr/>
        </p:nvSpPr>
        <p:spPr>
          <a:xfrm>
            <a:off x="0" y="2718497"/>
            <a:ext cx="12191700" cy="67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3200">
              <a:solidFill>
                <a:schemeClr val="dk1"/>
              </a:solidFill>
              <a:latin typeface="Calibri"/>
              <a:ea typeface="Calibri"/>
              <a:cs typeface="Calibri"/>
              <a:sym typeface="Calibri"/>
            </a:endParaRPr>
          </a:p>
        </p:txBody>
      </p:sp>
      <p:sp>
        <p:nvSpPr>
          <p:cNvPr id="227" name="Google Shape;227;h72741f8a6107fdcd_0_12"/>
          <p:cNvSpPr/>
          <p:nvPr/>
        </p:nvSpPr>
        <p:spPr>
          <a:xfrm>
            <a:off x="640080" y="530352"/>
            <a:ext cx="109800" cy="210300"/>
          </a:xfrm>
          <a:prstGeom prst="rect">
            <a:avLst/>
          </a:prstGeom>
          <a:solidFill>
            <a:srgbClr val="FFB81C"/>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28" name="Google Shape;228;h72741f8a6107fdcd_0_12"/>
          <p:cNvSpPr txBox="1"/>
          <p:nvPr/>
        </p:nvSpPr>
        <p:spPr>
          <a:xfrm>
            <a:off x="896112" y="512064"/>
            <a:ext cx="10058400" cy="2310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lang="en-US" sz="1200">
                <a:solidFill>
                  <a:schemeClr val="lt1"/>
                </a:solidFill>
              </a:rPr>
              <a:t>CASE STUDY</a:t>
            </a:r>
            <a:endParaRPr>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h72741f8a6107fdcd_0_103"/>
          <p:cNvSpPr/>
          <p:nvPr/>
        </p:nvSpPr>
        <p:spPr>
          <a:xfrm>
            <a:off x="0" y="0"/>
            <a:ext cx="12191700" cy="6858000"/>
          </a:xfrm>
          <a:prstGeom prst="rect">
            <a:avLst/>
          </a:prstGeom>
          <a:solidFill>
            <a:srgbClr val="00263A"/>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35" name="Google Shape;235;h72741f8a6107fdcd_0_103"/>
          <p:cNvSpPr txBox="1"/>
          <p:nvPr/>
        </p:nvSpPr>
        <p:spPr>
          <a:xfrm>
            <a:off x="594345" y="6405662"/>
            <a:ext cx="109728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000" u="none" cap="none" strike="noStrike">
                <a:solidFill>
                  <a:srgbClr val="DCE7EC"/>
                </a:solidFill>
                <a:latin typeface="Arial"/>
                <a:ea typeface="Arial"/>
                <a:cs typeface="Arial"/>
                <a:sym typeface="Arial"/>
              </a:rPr>
              <a:t>UTAH STATE UNIVERSITY  |  IDRPP  |  CENTER FOR EMPLOYMENT &amp; INCLUSION</a:t>
            </a:r>
            <a:endParaRPr/>
          </a:p>
        </p:txBody>
      </p:sp>
      <p:sp>
        <p:nvSpPr>
          <p:cNvPr id="236" name="Google Shape;236;h72741f8a6107fdcd_0_103"/>
          <p:cNvSpPr txBox="1"/>
          <p:nvPr/>
        </p:nvSpPr>
        <p:spPr>
          <a:xfrm>
            <a:off x="594360" y="1051560"/>
            <a:ext cx="10972800" cy="661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700">
                <a:solidFill>
                  <a:srgbClr val="FFFFFF"/>
                </a:solidFill>
              </a:rPr>
              <a:t>Look at the common focus areas…</a:t>
            </a:r>
            <a:endParaRPr/>
          </a:p>
        </p:txBody>
      </p:sp>
      <p:sp>
        <p:nvSpPr>
          <p:cNvPr id="237" name="Google Shape;237;h72741f8a6107fdcd_0_103"/>
          <p:cNvSpPr/>
          <p:nvPr/>
        </p:nvSpPr>
        <p:spPr>
          <a:xfrm>
            <a:off x="658368" y="2057400"/>
            <a:ext cx="5349300" cy="2926200"/>
          </a:xfrm>
          <a:prstGeom prst="roundRect">
            <a:avLst>
              <a:gd fmla="val 16667" name="adj"/>
            </a:avLst>
          </a:prstGeom>
          <a:solidFill>
            <a:srgbClr val="143D53"/>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38" name="Google Shape;238;h72741f8a6107fdcd_0_103"/>
          <p:cNvSpPr/>
          <p:nvPr/>
        </p:nvSpPr>
        <p:spPr>
          <a:xfrm>
            <a:off x="6172200" y="2057400"/>
            <a:ext cx="5349300" cy="2926200"/>
          </a:xfrm>
          <a:prstGeom prst="roundRect">
            <a:avLst>
              <a:gd fmla="val 16667" name="adj"/>
            </a:avLst>
          </a:prstGeom>
          <a:solidFill>
            <a:srgbClr val="143D53"/>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39" name="Google Shape;239;h72741f8a6107fdcd_0_103"/>
          <p:cNvSpPr txBox="1"/>
          <p:nvPr/>
        </p:nvSpPr>
        <p:spPr>
          <a:xfrm>
            <a:off x="914400" y="2304288"/>
            <a:ext cx="4755000" cy="461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2400" u="none" cap="none" strike="noStrike">
                <a:solidFill>
                  <a:srgbClr val="FDB81E"/>
                </a:solidFill>
                <a:latin typeface="Arial"/>
                <a:ea typeface="Arial"/>
                <a:cs typeface="Arial"/>
                <a:sym typeface="Arial"/>
              </a:rPr>
              <a:t>What might get in the way?</a:t>
            </a:r>
            <a:endParaRPr/>
          </a:p>
        </p:txBody>
      </p:sp>
      <p:sp>
        <p:nvSpPr>
          <p:cNvPr id="240" name="Google Shape;240;h72741f8a6107fdcd_0_103"/>
          <p:cNvSpPr txBox="1"/>
          <p:nvPr/>
        </p:nvSpPr>
        <p:spPr>
          <a:xfrm>
            <a:off x="914400" y="2898648"/>
            <a:ext cx="4755000" cy="1793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200" u="none" cap="none" strike="noStrike">
                <a:solidFill>
                  <a:srgbClr val="FFFFFF"/>
                </a:solidFill>
                <a:latin typeface="Arial"/>
                <a:ea typeface="Arial"/>
                <a:cs typeface="Arial"/>
                <a:sym typeface="Arial"/>
              </a:rPr>
              <a:t>Diagnosis</a:t>
            </a:r>
            <a:endParaRPr/>
          </a:p>
          <a:p>
            <a:pPr indent="0" lvl="0" marL="0" marR="0" rtl="0" algn="l">
              <a:spcBef>
                <a:spcPts val="900"/>
              </a:spcBef>
              <a:spcAft>
                <a:spcPts val="0"/>
              </a:spcAft>
              <a:buNone/>
            </a:pPr>
            <a:r>
              <a:rPr b="0" i="0" lang="en-US" sz="2200" u="none" cap="none" strike="noStrike">
                <a:solidFill>
                  <a:srgbClr val="FFFFFF"/>
                </a:solidFill>
                <a:latin typeface="Arial"/>
                <a:ea typeface="Arial"/>
                <a:cs typeface="Arial"/>
                <a:sym typeface="Arial"/>
              </a:rPr>
              <a:t>Limitations</a:t>
            </a:r>
            <a:endParaRPr/>
          </a:p>
          <a:p>
            <a:pPr indent="0" lvl="0" marL="0" marR="0" rtl="0" algn="l">
              <a:spcBef>
                <a:spcPts val="900"/>
              </a:spcBef>
              <a:spcAft>
                <a:spcPts val="0"/>
              </a:spcAft>
              <a:buNone/>
            </a:pPr>
            <a:r>
              <a:rPr b="0" i="0" lang="en-US" sz="2200" u="none" cap="none" strike="noStrike">
                <a:solidFill>
                  <a:srgbClr val="FFFFFF"/>
                </a:solidFill>
                <a:latin typeface="Arial"/>
                <a:ea typeface="Arial"/>
                <a:cs typeface="Arial"/>
                <a:sym typeface="Arial"/>
              </a:rPr>
              <a:t>Transportation</a:t>
            </a:r>
            <a:endParaRPr/>
          </a:p>
          <a:p>
            <a:pPr indent="0" lvl="0" marL="0" marR="0" rtl="0" algn="l">
              <a:spcBef>
                <a:spcPts val="900"/>
              </a:spcBef>
              <a:spcAft>
                <a:spcPts val="0"/>
              </a:spcAft>
              <a:buNone/>
            </a:pPr>
            <a:r>
              <a:rPr b="0" i="0" lang="en-US" sz="2200" u="none" cap="none" strike="noStrike">
                <a:solidFill>
                  <a:srgbClr val="FFFFFF"/>
                </a:solidFill>
                <a:latin typeface="Arial"/>
                <a:ea typeface="Arial"/>
                <a:cs typeface="Arial"/>
                <a:sym typeface="Arial"/>
              </a:rPr>
              <a:t>Support needs</a:t>
            </a:r>
            <a:endParaRPr/>
          </a:p>
        </p:txBody>
      </p:sp>
      <p:sp>
        <p:nvSpPr>
          <p:cNvPr id="241" name="Google Shape;241;h72741f8a6107fdcd_0_103"/>
          <p:cNvSpPr txBox="1"/>
          <p:nvPr/>
        </p:nvSpPr>
        <p:spPr>
          <a:xfrm>
            <a:off x="6428232" y="2304288"/>
            <a:ext cx="4663500" cy="461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2400" u="none" cap="none" strike="noStrike">
                <a:solidFill>
                  <a:srgbClr val="FDB81E"/>
                </a:solidFill>
                <a:latin typeface="Arial"/>
                <a:ea typeface="Arial"/>
                <a:cs typeface="Arial"/>
                <a:sym typeface="Arial"/>
              </a:rPr>
              <a:t>What does Sam bring?</a:t>
            </a:r>
            <a:endParaRPr/>
          </a:p>
        </p:txBody>
      </p:sp>
      <p:sp>
        <p:nvSpPr>
          <p:cNvPr id="242" name="Google Shape;242;h72741f8a6107fdcd_0_103"/>
          <p:cNvSpPr txBox="1"/>
          <p:nvPr/>
        </p:nvSpPr>
        <p:spPr>
          <a:xfrm>
            <a:off x="6428232" y="2898648"/>
            <a:ext cx="4663500" cy="1793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200" u="none" cap="none" strike="noStrike">
                <a:solidFill>
                  <a:srgbClr val="FFFFFF"/>
                </a:solidFill>
                <a:latin typeface="Arial"/>
                <a:ea typeface="Arial"/>
                <a:cs typeface="Arial"/>
                <a:sym typeface="Arial"/>
              </a:rPr>
              <a:t>Experience</a:t>
            </a:r>
            <a:endParaRPr/>
          </a:p>
          <a:p>
            <a:pPr indent="0" lvl="0" marL="0" marR="0" rtl="0" algn="l">
              <a:spcBef>
                <a:spcPts val="900"/>
              </a:spcBef>
              <a:spcAft>
                <a:spcPts val="0"/>
              </a:spcAft>
              <a:buNone/>
            </a:pPr>
            <a:r>
              <a:rPr b="0" i="0" lang="en-US" sz="2200" u="none" cap="none" strike="noStrike">
                <a:solidFill>
                  <a:srgbClr val="FFFFFF"/>
                </a:solidFill>
                <a:latin typeface="Arial"/>
                <a:ea typeface="Arial"/>
                <a:cs typeface="Arial"/>
                <a:sym typeface="Arial"/>
              </a:rPr>
              <a:t>Strengths</a:t>
            </a:r>
            <a:endParaRPr/>
          </a:p>
          <a:p>
            <a:pPr indent="0" lvl="0" marL="0" marR="0" rtl="0" algn="l">
              <a:spcBef>
                <a:spcPts val="900"/>
              </a:spcBef>
              <a:spcAft>
                <a:spcPts val="0"/>
              </a:spcAft>
              <a:buNone/>
            </a:pPr>
            <a:r>
              <a:rPr b="0" i="0" lang="en-US" sz="2200" u="none" cap="none" strike="noStrike">
                <a:solidFill>
                  <a:srgbClr val="FFFFFF"/>
                </a:solidFill>
                <a:latin typeface="Arial"/>
                <a:ea typeface="Arial"/>
                <a:cs typeface="Arial"/>
                <a:sym typeface="Arial"/>
              </a:rPr>
              <a:t>Interests</a:t>
            </a:r>
            <a:endParaRPr/>
          </a:p>
          <a:p>
            <a:pPr indent="0" lvl="0" marL="0" marR="0" rtl="0" algn="l">
              <a:spcBef>
                <a:spcPts val="900"/>
              </a:spcBef>
              <a:spcAft>
                <a:spcPts val="0"/>
              </a:spcAft>
              <a:buNone/>
            </a:pPr>
            <a:r>
              <a:rPr b="0" i="0" lang="en-US" sz="2200" u="none" cap="none" strike="noStrike">
                <a:solidFill>
                  <a:srgbClr val="FFFFFF"/>
                </a:solidFill>
                <a:latin typeface="Arial"/>
                <a:ea typeface="Arial"/>
                <a:cs typeface="Arial"/>
                <a:sym typeface="Arial"/>
              </a:rPr>
              <a:t>Relationships</a:t>
            </a:r>
            <a:endParaRPr/>
          </a:p>
        </p:txBody>
      </p:sp>
      <p:sp>
        <p:nvSpPr>
          <p:cNvPr id="243" name="Google Shape;243;h72741f8a6107fdcd_0_103"/>
          <p:cNvSpPr txBox="1"/>
          <p:nvPr/>
        </p:nvSpPr>
        <p:spPr>
          <a:xfrm>
            <a:off x="960120" y="5440680"/>
            <a:ext cx="10332600" cy="507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700" u="none" cap="none" strike="noStrike">
                <a:solidFill>
                  <a:srgbClr val="FFFFFF"/>
                </a:solidFill>
                <a:latin typeface="Arial"/>
                <a:ea typeface="Arial"/>
                <a:cs typeface="Arial"/>
                <a:sym typeface="Arial"/>
              </a:rPr>
              <a:t>Which side did we get curious about first?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h72741f8a6107fdcd_0_194"/>
          <p:cNvSpPr/>
          <p:nvPr/>
        </p:nvSpPr>
        <p:spPr>
          <a:xfrm>
            <a:off x="0" y="0"/>
            <a:ext cx="12191700" cy="6858000"/>
          </a:xfrm>
          <a:prstGeom prst="rect">
            <a:avLst/>
          </a:prstGeom>
          <a:solidFill>
            <a:srgbClr val="00263A"/>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50" name="Google Shape;250;h72741f8a6107fdcd_0_194"/>
          <p:cNvSpPr txBox="1"/>
          <p:nvPr/>
        </p:nvSpPr>
        <p:spPr>
          <a:xfrm>
            <a:off x="502920" y="210312"/>
            <a:ext cx="109728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000" u="none" cap="none" strike="noStrike">
                <a:solidFill>
                  <a:srgbClr val="DCE7EC"/>
                </a:solidFill>
                <a:latin typeface="Arial"/>
                <a:ea typeface="Arial"/>
                <a:cs typeface="Arial"/>
                <a:sym typeface="Arial"/>
              </a:rPr>
              <a:t>UTAH STATE UNIVERSITY  |  IDRPP  |  CENTER FOR EMPLOYMENT &amp; INCLUSION</a:t>
            </a:r>
            <a:endParaRPr/>
          </a:p>
        </p:txBody>
      </p:sp>
      <p:sp>
        <p:nvSpPr>
          <p:cNvPr id="251" name="Google Shape;251;h72741f8a6107fdcd_0_194"/>
          <p:cNvSpPr txBox="1"/>
          <p:nvPr/>
        </p:nvSpPr>
        <p:spPr>
          <a:xfrm>
            <a:off x="594360" y="704088"/>
            <a:ext cx="10972800" cy="292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300" u="none" cap="none" strike="noStrike">
                <a:solidFill>
                  <a:srgbClr val="FDB81E"/>
                </a:solidFill>
                <a:latin typeface="Arial"/>
                <a:ea typeface="Arial"/>
                <a:cs typeface="Arial"/>
                <a:sym typeface="Arial"/>
              </a:rPr>
              <a:t>BEYOND THE REFERRAL</a:t>
            </a:r>
            <a:endParaRPr/>
          </a:p>
        </p:txBody>
      </p:sp>
      <p:sp>
        <p:nvSpPr>
          <p:cNvPr id="252" name="Google Shape;252;h72741f8a6107fdcd_0_194"/>
          <p:cNvSpPr txBox="1"/>
          <p:nvPr/>
        </p:nvSpPr>
        <p:spPr>
          <a:xfrm>
            <a:off x="594360" y="1051560"/>
            <a:ext cx="10972800" cy="661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3700" u="none" cap="none" strike="noStrike">
                <a:solidFill>
                  <a:srgbClr val="FFFFFF"/>
                </a:solidFill>
                <a:latin typeface="Arial"/>
                <a:ea typeface="Arial"/>
                <a:cs typeface="Arial"/>
                <a:sym typeface="Arial"/>
              </a:rPr>
              <a:t>Now, meet Sam.</a:t>
            </a:r>
            <a:endParaRPr/>
          </a:p>
        </p:txBody>
      </p:sp>
      <p:sp>
        <p:nvSpPr>
          <p:cNvPr id="253" name="Google Shape;253;h72741f8a6107fdcd_0_194"/>
          <p:cNvSpPr txBox="1"/>
          <p:nvPr/>
        </p:nvSpPr>
        <p:spPr>
          <a:xfrm>
            <a:off x="594360" y="6473952"/>
            <a:ext cx="100584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000" u="none" cap="none" strike="noStrike">
                <a:solidFill>
                  <a:srgbClr val="DCE7EC"/>
                </a:solidFill>
                <a:latin typeface="Arial"/>
                <a:ea typeface="Arial"/>
                <a:cs typeface="Arial"/>
                <a:sym typeface="Arial"/>
              </a:rPr>
              <a:t>BEYOND THE JOB  •  COMMUNITY OF PRACTICE</a:t>
            </a:r>
            <a:endParaRPr/>
          </a:p>
        </p:txBody>
      </p:sp>
      <p:sp>
        <p:nvSpPr>
          <p:cNvPr id="254" name="Google Shape;254;h72741f8a6107fdcd_0_194"/>
          <p:cNvSpPr txBox="1"/>
          <p:nvPr/>
        </p:nvSpPr>
        <p:spPr>
          <a:xfrm>
            <a:off x="777240" y="1874519"/>
            <a:ext cx="10789800" cy="446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300" u="none" cap="none" strike="noStrike">
                <a:solidFill>
                  <a:srgbClr val="FFFFFF"/>
                </a:solidFill>
                <a:latin typeface="Arial"/>
                <a:ea typeface="Arial"/>
                <a:cs typeface="Arial"/>
                <a:sym typeface="Arial"/>
              </a:rPr>
              <a:t>For 22 years, Sam worked for a regional agricultural supply company.</a:t>
            </a:r>
            <a:endParaRPr/>
          </a:p>
        </p:txBody>
      </p:sp>
      <p:sp>
        <p:nvSpPr>
          <p:cNvPr id="255" name="Google Shape;255;h72741f8a6107fdcd_0_194"/>
          <p:cNvSpPr/>
          <p:nvPr/>
        </p:nvSpPr>
        <p:spPr>
          <a:xfrm>
            <a:off x="731520" y="2697480"/>
            <a:ext cx="5166300" cy="951000"/>
          </a:xfrm>
          <a:prstGeom prst="roundRect">
            <a:avLst>
              <a:gd fmla="val 16667" name="adj"/>
            </a:avLst>
          </a:prstGeom>
          <a:solidFill>
            <a:srgbClr val="143D53"/>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56" name="Google Shape;256;h72741f8a6107fdcd_0_194"/>
          <p:cNvSpPr txBox="1"/>
          <p:nvPr/>
        </p:nvSpPr>
        <p:spPr>
          <a:xfrm>
            <a:off x="932688" y="2788920"/>
            <a:ext cx="4755000" cy="446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2300" u="none" cap="none" strike="noStrike">
                <a:solidFill>
                  <a:srgbClr val="FDB81E"/>
                </a:solidFill>
                <a:latin typeface="Arial"/>
                <a:ea typeface="Arial"/>
                <a:cs typeface="Arial"/>
                <a:sym typeface="Arial"/>
              </a:rPr>
              <a:t>22 years</a:t>
            </a:r>
            <a:endParaRPr/>
          </a:p>
        </p:txBody>
      </p:sp>
      <p:sp>
        <p:nvSpPr>
          <p:cNvPr id="257" name="Google Shape;257;h72741f8a6107fdcd_0_194"/>
          <p:cNvSpPr txBox="1"/>
          <p:nvPr/>
        </p:nvSpPr>
        <p:spPr>
          <a:xfrm>
            <a:off x="932688" y="3209544"/>
            <a:ext cx="4755000" cy="323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500" u="none" cap="none" strike="noStrike">
                <a:solidFill>
                  <a:srgbClr val="FFFFFF"/>
                </a:solidFill>
                <a:latin typeface="Arial"/>
                <a:ea typeface="Arial"/>
                <a:cs typeface="Arial"/>
                <a:sym typeface="Arial"/>
              </a:rPr>
              <a:t>Industry experience</a:t>
            </a:r>
            <a:endParaRPr/>
          </a:p>
        </p:txBody>
      </p:sp>
      <p:sp>
        <p:nvSpPr>
          <p:cNvPr id="258" name="Google Shape;258;h72741f8a6107fdcd_0_194"/>
          <p:cNvSpPr/>
          <p:nvPr/>
        </p:nvSpPr>
        <p:spPr>
          <a:xfrm>
            <a:off x="6263640" y="2697480"/>
            <a:ext cx="5166300" cy="951000"/>
          </a:xfrm>
          <a:prstGeom prst="roundRect">
            <a:avLst>
              <a:gd fmla="val 16667" name="adj"/>
            </a:avLst>
          </a:prstGeom>
          <a:solidFill>
            <a:srgbClr val="143D53"/>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59" name="Google Shape;259;h72741f8a6107fdcd_0_194"/>
          <p:cNvSpPr txBox="1"/>
          <p:nvPr/>
        </p:nvSpPr>
        <p:spPr>
          <a:xfrm>
            <a:off x="6464807" y="2788920"/>
            <a:ext cx="4755000" cy="446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2300" u="none" cap="none" strike="noStrike">
                <a:solidFill>
                  <a:srgbClr val="FDB81E"/>
                </a:solidFill>
                <a:latin typeface="Arial"/>
                <a:ea typeface="Arial"/>
                <a:cs typeface="Arial"/>
                <a:sym typeface="Arial"/>
              </a:rPr>
              <a:t>12 employees</a:t>
            </a:r>
            <a:endParaRPr/>
          </a:p>
        </p:txBody>
      </p:sp>
      <p:sp>
        <p:nvSpPr>
          <p:cNvPr id="260" name="Google Shape;260;h72741f8a6107fdcd_0_194"/>
          <p:cNvSpPr txBox="1"/>
          <p:nvPr/>
        </p:nvSpPr>
        <p:spPr>
          <a:xfrm>
            <a:off x="6464807" y="3209544"/>
            <a:ext cx="4755000" cy="323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500" u="none" cap="none" strike="noStrike">
                <a:solidFill>
                  <a:srgbClr val="FFFFFF"/>
                </a:solidFill>
                <a:latin typeface="Arial"/>
                <a:ea typeface="Arial"/>
                <a:cs typeface="Arial"/>
                <a:sym typeface="Arial"/>
              </a:rPr>
              <a:t>Helped train and onboard</a:t>
            </a:r>
            <a:endParaRPr/>
          </a:p>
        </p:txBody>
      </p:sp>
      <p:sp>
        <p:nvSpPr>
          <p:cNvPr id="261" name="Google Shape;261;h72741f8a6107fdcd_0_194"/>
          <p:cNvSpPr/>
          <p:nvPr/>
        </p:nvSpPr>
        <p:spPr>
          <a:xfrm>
            <a:off x="731520" y="3767328"/>
            <a:ext cx="5166300" cy="951000"/>
          </a:xfrm>
          <a:prstGeom prst="roundRect">
            <a:avLst>
              <a:gd fmla="val 16667" name="adj"/>
            </a:avLst>
          </a:prstGeom>
          <a:solidFill>
            <a:srgbClr val="143D53"/>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62" name="Google Shape;262;h72741f8a6107fdcd_0_194"/>
          <p:cNvSpPr txBox="1"/>
          <p:nvPr/>
        </p:nvSpPr>
        <p:spPr>
          <a:xfrm>
            <a:off x="932688" y="3858768"/>
            <a:ext cx="4755000" cy="446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2300" u="none" cap="none" strike="noStrike">
                <a:solidFill>
                  <a:srgbClr val="FDB81E"/>
                </a:solidFill>
                <a:latin typeface="Arial"/>
                <a:ea typeface="Arial"/>
                <a:cs typeface="Arial"/>
                <a:sym typeface="Arial"/>
              </a:rPr>
              <a:t>Operations</a:t>
            </a:r>
            <a:endParaRPr/>
          </a:p>
        </p:txBody>
      </p:sp>
      <p:sp>
        <p:nvSpPr>
          <p:cNvPr id="263" name="Google Shape;263;h72741f8a6107fdcd_0_194"/>
          <p:cNvSpPr txBox="1"/>
          <p:nvPr/>
        </p:nvSpPr>
        <p:spPr>
          <a:xfrm>
            <a:off x="932688" y="4279392"/>
            <a:ext cx="4755000" cy="323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500" u="none" cap="none" strike="noStrike">
                <a:solidFill>
                  <a:srgbClr val="FFFFFF"/>
                </a:solidFill>
                <a:latin typeface="Arial"/>
                <a:ea typeface="Arial"/>
                <a:cs typeface="Arial"/>
                <a:sym typeface="Arial"/>
              </a:rPr>
              <a:t>Inventory and orders</a:t>
            </a:r>
            <a:endParaRPr/>
          </a:p>
        </p:txBody>
      </p:sp>
      <p:sp>
        <p:nvSpPr>
          <p:cNvPr id="264" name="Google Shape;264;h72741f8a6107fdcd_0_194"/>
          <p:cNvSpPr/>
          <p:nvPr/>
        </p:nvSpPr>
        <p:spPr>
          <a:xfrm>
            <a:off x="6263640" y="3767328"/>
            <a:ext cx="5166300" cy="951000"/>
          </a:xfrm>
          <a:prstGeom prst="roundRect">
            <a:avLst>
              <a:gd fmla="val 16667" name="adj"/>
            </a:avLst>
          </a:prstGeom>
          <a:solidFill>
            <a:srgbClr val="143D53"/>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65" name="Google Shape;265;h72741f8a6107fdcd_0_194"/>
          <p:cNvSpPr txBox="1"/>
          <p:nvPr/>
        </p:nvSpPr>
        <p:spPr>
          <a:xfrm>
            <a:off x="6464807" y="3858768"/>
            <a:ext cx="4755000" cy="446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2300" u="none" cap="none" strike="noStrike">
                <a:solidFill>
                  <a:srgbClr val="FDB81E"/>
                </a:solidFill>
                <a:latin typeface="Arial"/>
                <a:ea typeface="Arial"/>
                <a:cs typeface="Arial"/>
                <a:sym typeface="Arial"/>
              </a:rPr>
              <a:t>Community</a:t>
            </a:r>
            <a:endParaRPr/>
          </a:p>
        </p:txBody>
      </p:sp>
      <p:sp>
        <p:nvSpPr>
          <p:cNvPr id="266" name="Google Shape;266;h72741f8a6107fdcd_0_194"/>
          <p:cNvSpPr txBox="1"/>
          <p:nvPr/>
        </p:nvSpPr>
        <p:spPr>
          <a:xfrm>
            <a:off x="6464807" y="4279392"/>
            <a:ext cx="4755000" cy="323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500" u="none" cap="none" strike="noStrike">
                <a:solidFill>
                  <a:srgbClr val="FFFFFF"/>
                </a:solidFill>
                <a:latin typeface="Arial"/>
                <a:ea typeface="Arial"/>
                <a:cs typeface="Arial"/>
                <a:sym typeface="Arial"/>
              </a:rPr>
              <a:t>Trusted local relationships</a:t>
            </a:r>
            <a:endParaRPr/>
          </a:p>
        </p:txBody>
      </p:sp>
      <p:sp>
        <p:nvSpPr>
          <p:cNvPr id="267" name="Google Shape;267;h72741f8a6107fdcd_0_194"/>
          <p:cNvSpPr txBox="1"/>
          <p:nvPr/>
        </p:nvSpPr>
        <p:spPr>
          <a:xfrm>
            <a:off x="777240" y="5074920"/>
            <a:ext cx="10789800" cy="384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900" u="none" cap="none" strike="noStrike">
                <a:solidFill>
                  <a:srgbClr val="FFFFFF"/>
                </a:solidFill>
                <a:latin typeface="Arial"/>
                <a:ea typeface="Arial"/>
                <a:cs typeface="Arial"/>
                <a:sym typeface="Arial"/>
              </a:rPr>
              <a:t>After a major health change, Sam stepped away from employment for six years.</a:t>
            </a:r>
            <a:endParaRPr/>
          </a:p>
        </p:txBody>
      </p:sp>
      <p:sp>
        <p:nvSpPr>
          <p:cNvPr id="268" name="Google Shape;268;h72741f8a6107fdcd_0_194"/>
          <p:cNvSpPr txBox="1"/>
          <p:nvPr/>
        </p:nvSpPr>
        <p:spPr>
          <a:xfrm>
            <a:off x="777240" y="5705856"/>
            <a:ext cx="10789800" cy="477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500" u="none" cap="none" strike="noStrike">
                <a:solidFill>
                  <a:srgbClr val="FDB81E"/>
                </a:solidFill>
                <a:latin typeface="Arial"/>
                <a:ea typeface="Arial"/>
                <a:cs typeface="Arial"/>
                <a:sym typeface="Arial"/>
              </a:rPr>
              <a:t>What questions would you ask Sam now?</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h72741f8a6107fdcd_0_381"/>
          <p:cNvSpPr/>
          <p:nvPr/>
        </p:nvSpPr>
        <p:spPr>
          <a:xfrm>
            <a:off x="0" y="0"/>
            <a:ext cx="12191700" cy="6858000"/>
          </a:xfrm>
          <a:prstGeom prst="rect">
            <a:avLst/>
          </a:prstGeom>
          <a:solidFill>
            <a:srgbClr val="00263A"/>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75" name="Google Shape;275;h72741f8a6107fdcd_0_381"/>
          <p:cNvSpPr txBox="1"/>
          <p:nvPr/>
        </p:nvSpPr>
        <p:spPr>
          <a:xfrm>
            <a:off x="502920" y="210312"/>
            <a:ext cx="109728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000" u="none" cap="none" strike="noStrike">
                <a:solidFill>
                  <a:srgbClr val="DCE7EC"/>
                </a:solidFill>
                <a:latin typeface="Arial"/>
                <a:ea typeface="Arial"/>
                <a:cs typeface="Arial"/>
                <a:sym typeface="Arial"/>
              </a:rPr>
              <a:t>UTAH STATE UNIVERSITY  |  IDRPP  |  CENTER FOR EMPLOYMENT &amp; INCLUSION</a:t>
            </a:r>
            <a:endParaRPr/>
          </a:p>
        </p:txBody>
      </p:sp>
      <p:sp>
        <p:nvSpPr>
          <p:cNvPr id="276" name="Google Shape;276;h72741f8a6107fdcd_0_381"/>
          <p:cNvSpPr txBox="1"/>
          <p:nvPr/>
        </p:nvSpPr>
        <p:spPr>
          <a:xfrm>
            <a:off x="594360" y="704088"/>
            <a:ext cx="10972800" cy="292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300" u="none" cap="none" strike="noStrike">
                <a:solidFill>
                  <a:srgbClr val="FDB81E"/>
                </a:solidFill>
                <a:latin typeface="Arial"/>
                <a:ea typeface="Arial"/>
                <a:cs typeface="Arial"/>
                <a:sym typeface="Arial"/>
              </a:rPr>
              <a:t>THE TAKEAWAY</a:t>
            </a:r>
            <a:endParaRPr/>
          </a:p>
        </p:txBody>
      </p:sp>
      <p:sp>
        <p:nvSpPr>
          <p:cNvPr id="277" name="Google Shape;277;h72741f8a6107fdcd_0_381"/>
          <p:cNvSpPr txBox="1"/>
          <p:nvPr/>
        </p:nvSpPr>
        <p:spPr>
          <a:xfrm>
            <a:off x="594360" y="1051560"/>
            <a:ext cx="10972800" cy="661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3700" u="none" cap="none" strike="noStrike">
                <a:solidFill>
                  <a:srgbClr val="FFFFFF"/>
                </a:solidFill>
                <a:latin typeface="Arial"/>
                <a:ea typeface="Arial"/>
                <a:cs typeface="Arial"/>
                <a:sym typeface="Arial"/>
              </a:rPr>
              <a:t>Are we assessing potential…</a:t>
            </a:r>
            <a:endParaRPr/>
          </a:p>
        </p:txBody>
      </p:sp>
      <p:sp>
        <p:nvSpPr>
          <p:cNvPr id="278" name="Google Shape;278;h72741f8a6107fdcd_0_381"/>
          <p:cNvSpPr txBox="1"/>
          <p:nvPr/>
        </p:nvSpPr>
        <p:spPr>
          <a:xfrm>
            <a:off x="594360" y="6473952"/>
            <a:ext cx="100584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000" u="none" cap="none" strike="noStrike">
                <a:solidFill>
                  <a:srgbClr val="DCE7EC"/>
                </a:solidFill>
                <a:latin typeface="Arial"/>
                <a:ea typeface="Arial"/>
                <a:cs typeface="Arial"/>
                <a:sym typeface="Arial"/>
              </a:rPr>
              <a:t>BEYOND THE JOB  •  COMMUNITY OF PRACTICE</a:t>
            </a:r>
            <a:endParaRPr/>
          </a:p>
        </p:txBody>
      </p:sp>
      <p:sp>
        <p:nvSpPr>
          <p:cNvPr id="279" name="Google Shape;279;h72741f8a6107fdcd_0_381"/>
          <p:cNvSpPr txBox="1"/>
          <p:nvPr/>
        </p:nvSpPr>
        <p:spPr>
          <a:xfrm>
            <a:off x="822960" y="2057400"/>
            <a:ext cx="10515600" cy="630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3500" u="none" cap="none" strike="noStrike">
                <a:solidFill>
                  <a:srgbClr val="FDB81E"/>
                </a:solidFill>
                <a:latin typeface="Arial"/>
                <a:ea typeface="Arial"/>
                <a:cs typeface="Arial"/>
                <a:sym typeface="Arial"/>
              </a:rPr>
              <a:t>…or are we assessing limitations?</a:t>
            </a:r>
            <a:endParaRPr/>
          </a:p>
        </p:txBody>
      </p:sp>
      <p:sp>
        <p:nvSpPr>
          <p:cNvPr id="280" name="Google Shape;280;h72741f8a6107fdcd_0_381"/>
          <p:cNvSpPr/>
          <p:nvPr/>
        </p:nvSpPr>
        <p:spPr>
          <a:xfrm>
            <a:off x="914400" y="3200400"/>
            <a:ext cx="10332600" cy="36600"/>
          </a:xfrm>
          <a:prstGeom prst="rect">
            <a:avLst/>
          </a:prstGeom>
          <a:solidFill>
            <a:srgbClr val="2279B4"/>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81" name="Google Shape;281;h72741f8a6107fdcd_0_381"/>
          <p:cNvSpPr txBox="1"/>
          <p:nvPr/>
        </p:nvSpPr>
        <p:spPr>
          <a:xfrm>
            <a:off x="1143000" y="3703320"/>
            <a:ext cx="9875400" cy="923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2700" u="none" cap="none" strike="noStrike">
                <a:solidFill>
                  <a:srgbClr val="FFFFFF"/>
                </a:solidFill>
                <a:latin typeface="Arial"/>
                <a:ea typeface="Arial"/>
                <a:cs typeface="Arial"/>
                <a:sym typeface="Arial"/>
              </a:rPr>
              <a:t>What if we were just as curious about someone’s abilities as we are about their disability?</a:t>
            </a:r>
            <a:endParaRPr/>
          </a:p>
        </p:txBody>
      </p:sp>
      <p:sp>
        <p:nvSpPr>
          <p:cNvPr id="282" name="Google Shape;282;h72741f8a6107fdcd_0_381"/>
          <p:cNvSpPr txBox="1"/>
          <p:nvPr/>
        </p:nvSpPr>
        <p:spPr>
          <a:xfrm>
            <a:off x="1005840" y="5349240"/>
            <a:ext cx="10149900" cy="461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400" u="none" cap="none" strike="noStrike">
                <a:solidFill>
                  <a:srgbClr val="FDB81E"/>
                </a:solidFill>
                <a:latin typeface="Arial"/>
                <a:ea typeface="Arial"/>
                <a:cs typeface="Arial"/>
                <a:sym typeface="Arial"/>
              </a:rPr>
              <a:t>The questions we ask shape the opportunities we see.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87" name="Shape 287"/>
        <p:cNvGrpSpPr/>
        <p:nvPr/>
      </p:nvGrpSpPr>
      <p:grpSpPr>
        <a:xfrm>
          <a:off x="0" y="0"/>
          <a:ext cx="0" cy="0"/>
          <a:chOff x="0" y="0"/>
          <a:chExt cx="0" cy="0"/>
        </a:xfrm>
      </p:grpSpPr>
      <p:sp>
        <p:nvSpPr>
          <p:cNvPr id="288" name="Google Shape;288;p7"/>
          <p:cNvSpPr/>
          <p:nvPr/>
        </p:nvSpPr>
        <p:spPr>
          <a:xfrm>
            <a:off x="0" y="6510528"/>
            <a:ext cx="12191695" cy="347472"/>
          </a:xfrm>
          <a:prstGeom prst="rect">
            <a:avLst/>
          </a:prstGeom>
          <a:solidFill>
            <a:srgbClr val="0F2439"/>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289" name="Google Shape;289;p7"/>
          <p:cNvPicPr preferRelativeResize="0"/>
          <p:nvPr/>
        </p:nvPicPr>
        <p:blipFill rotWithShape="1">
          <a:blip r:embed="rId3">
            <a:alphaModFix/>
          </a:blip>
          <a:srcRect b="0" l="0" r="0" t="0"/>
          <a:stretch/>
        </p:blipFill>
        <p:spPr>
          <a:xfrm>
            <a:off x="594360" y="6620256"/>
            <a:ext cx="1508760" cy="146565"/>
          </a:xfrm>
          <a:prstGeom prst="rect">
            <a:avLst/>
          </a:prstGeom>
          <a:noFill/>
          <a:ln>
            <a:noFill/>
          </a:ln>
        </p:spPr>
      </p:pic>
      <p:sp>
        <p:nvSpPr>
          <p:cNvPr id="290" name="Google Shape;290;p7"/>
          <p:cNvSpPr txBox="1"/>
          <p:nvPr/>
        </p:nvSpPr>
        <p:spPr>
          <a:xfrm>
            <a:off x="2423160" y="6583680"/>
            <a:ext cx="7315200" cy="2286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1000" u="none" cap="none" strike="noStrike">
                <a:solidFill>
                  <a:srgbClr val="FFFFFF"/>
                </a:solidFill>
                <a:latin typeface="Arial"/>
                <a:ea typeface="Arial"/>
                <a:cs typeface="Arial"/>
                <a:sym typeface="Arial"/>
              </a:rPr>
              <a:t>IDRPP  |  October Community of Practice</a:t>
            </a:r>
            <a:endParaRPr/>
          </a:p>
        </p:txBody>
      </p:sp>
      <p:sp>
        <p:nvSpPr>
          <p:cNvPr id="291" name="Google Shape;291;p7"/>
          <p:cNvSpPr txBox="1"/>
          <p:nvPr/>
        </p:nvSpPr>
        <p:spPr>
          <a:xfrm>
            <a:off x="11018520" y="6583680"/>
            <a:ext cx="457200" cy="2286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1000" u="none" cap="none" strike="noStrike">
                <a:solidFill>
                  <a:srgbClr val="FFFFFF"/>
                </a:solidFill>
                <a:latin typeface="Arial"/>
                <a:ea typeface="Arial"/>
                <a:cs typeface="Arial"/>
                <a:sym typeface="Arial"/>
              </a:rPr>
              <a:t>7</a:t>
            </a:r>
            <a:endParaRPr/>
          </a:p>
        </p:txBody>
      </p:sp>
      <p:sp>
        <p:nvSpPr>
          <p:cNvPr id="292" name="Google Shape;292;p7"/>
          <p:cNvSpPr/>
          <p:nvPr/>
        </p:nvSpPr>
        <p:spPr>
          <a:xfrm>
            <a:off x="640080" y="530352"/>
            <a:ext cx="109728" cy="210312"/>
          </a:xfrm>
          <a:prstGeom prst="rect">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93" name="Google Shape;293;p7"/>
          <p:cNvSpPr txBox="1"/>
          <p:nvPr/>
        </p:nvSpPr>
        <p:spPr>
          <a:xfrm>
            <a:off x="896112" y="512064"/>
            <a:ext cx="10058400" cy="27432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1200" u="none" cap="none" strike="noStrike">
                <a:solidFill>
                  <a:srgbClr val="526171"/>
                </a:solidFill>
                <a:latin typeface="Arial"/>
                <a:ea typeface="Arial"/>
                <a:cs typeface="Arial"/>
                <a:sym typeface="Arial"/>
              </a:rPr>
              <a:t>OUR FIELD IS CHANGING</a:t>
            </a:r>
            <a:endParaRPr/>
          </a:p>
        </p:txBody>
      </p:sp>
      <p:sp>
        <p:nvSpPr>
          <p:cNvPr id="294" name="Google Shape;294;p7"/>
          <p:cNvSpPr txBox="1"/>
          <p:nvPr/>
        </p:nvSpPr>
        <p:spPr>
          <a:xfrm>
            <a:off x="749845" y="1426063"/>
            <a:ext cx="10607100" cy="12261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3500" u="none" cap="none" strike="noStrike">
                <a:solidFill>
                  <a:srgbClr val="0F2439"/>
                </a:solidFill>
                <a:latin typeface="Arial"/>
                <a:ea typeface="Arial"/>
                <a:cs typeface="Arial"/>
                <a:sym typeface="Arial"/>
              </a:rPr>
              <a:t>What do we gain when more</a:t>
            </a:r>
            <a:endParaRPr/>
          </a:p>
          <a:p>
            <a:pPr indent="0" lvl="0" marL="0" marR="0" rtl="0" algn="ctr">
              <a:spcBef>
                <a:spcPts val="800"/>
              </a:spcBef>
              <a:spcAft>
                <a:spcPts val="0"/>
              </a:spcAft>
              <a:buNone/>
            </a:pPr>
            <a:r>
              <a:rPr b="1" i="0" lang="en-US" sz="3500" u="none" cap="none" strike="noStrike">
                <a:solidFill>
                  <a:srgbClr val="0F2439"/>
                </a:solidFill>
                <a:latin typeface="Arial"/>
                <a:ea typeface="Arial"/>
                <a:cs typeface="Arial"/>
                <a:sym typeface="Arial"/>
              </a:rPr>
              <a:t>communities are represented?</a:t>
            </a:r>
            <a:endParaRPr/>
          </a:p>
        </p:txBody>
      </p:sp>
      <p:sp>
        <p:nvSpPr>
          <p:cNvPr id="295" name="Google Shape;295;p7"/>
          <p:cNvSpPr/>
          <p:nvPr/>
        </p:nvSpPr>
        <p:spPr>
          <a:xfrm>
            <a:off x="777240" y="4251960"/>
            <a:ext cx="3246120" cy="1143000"/>
          </a:xfrm>
          <a:prstGeom prst="rect">
            <a:avLst/>
          </a:prstGeom>
          <a:solidFill>
            <a:srgbClr val="0F2439"/>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96" name="Google Shape;296;p7"/>
          <p:cNvSpPr txBox="1"/>
          <p:nvPr/>
        </p:nvSpPr>
        <p:spPr>
          <a:xfrm>
            <a:off x="978408" y="5596128"/>
            <a:ext cx="2926200" cy="4155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2400" u="none" cap="none" strike="noStrike">
                <a:solidFill>
                  <a:srgbClr val="0F2439"/>
                </a:solidFill>
                <a:latin typeface="Arial"/>
                <a:ea typeface="Arial"/>
                <a:cs typeface="Arial"/>
                <a:sym typeface="Arial"/>
              </a:rPr>
              <a:t>Trust</a:t>
            </a:r>
            <a:endParaRPr/>
          </a:p>
        </p:txBody>
      </p:sp>
      <p:sp>
        <p:nvSpPr>
          <p:cNvPr id="297" name="Google Shape;297;p7"/>
          <p:cNvSpPr txBox="1"/>
          <p:nvPr/>
        </p:nvSpPr>
        <p:spPr>
          <a:xfrm>
            <a:off x="960120" y="4453128"/>
            <a:ext cx="2880300" cy="6927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0" i="0" lang="en-US" sz="2100" u="none" cap="none" strike="noStrike">
                <a:solidFill>
                  <a:srgbClr val="FFFFFF"/>
                </a:solidFill>
                <a:latin typeface="Arial"/>
                <a:ea typeface="Arial"/>
                <a:cs typeface="Arial"/>
                <a:sym typeface="Arial"/>
              </a:rPr>
              <a:t>Language and familiarity</a:t>
            </a:r>
            <a:endParaRPr/>
          </a:p>
        </p:txBody>
      </p:sp>
      <p:sp>
        <p:nvSpPr>
          <p:cNvPr id="298" name="Google Shape;298;p7"/>
          <p:cNvSpPr/>
          <p:nvPr/>
        </p:nvSpPr>
        <p:spPr>
          <a:xfrm>
            <a:off x="777240" y="5312664"/>
            <a:ext cx="3246120" cy="82296"/>
          </a:xfrm>
          <a:prstGeom prst="rect">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99" name="Google Shape;299;p7"/>
          <p:cNvSpPr/>
          <p:nvPr/>
        </p:nvSpPr>
        <p:spPr>
          <a:xfrm>
            <a:off x="4389120" y="3749040"/>
            <a:ext cx="3246120" cy="1645920"/>
          </a:xfrm>
          <a:prstGeom prst="rect">
            <a:avLst/>
          </a:prstGeom>
          <a:solidFill>
            <a:srgbClr val="0F2439"/>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00" name="Google Shape;300;p7"/>
          <p:cNvSpPr txBox="1"/>
          <p:nvPr/>
        </p:nvSpPr>
        <p:spPr>
          <a:xfrm>
            <a:off x="4590288" y="5596128"/>
            <a:ext cx="2926200" cy="4155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2400" u="none" cap="none" strike="noStrike">
                <a:solidFill>
                  <a:srgbClr val="0F2439"/>
                </a:solidFill>
                <a:latin typeface="Arial"/>
                <a:ea typeface="Arial"/>
                <a:cs typeface="Arial"/>
                <a:sym typeface="Arial"/>
              </a:rPr>
              <a:t>Perspective</a:t>
            </a:r>
            <a:endParaRPr/>
          </a:p>
        </p:txBody>
      </p:sp>
      <p:sp>
        <p:nvSpPr>
          <p:cNvPr id="301" name="Google Shape;301;p7"/>
          <p:cNvSpPr txBox="1"/>
          <p:nvPr/>
        </p:nvSpPr>
        <p:spPr>
          <a:xfrm>
            <a:off x="4572000" y="3950208"/>
            <a:ext cx="2880300" cy="10158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0" i="0" lang="en-US" sz="2100" u="none" cap="none" strike="noStrike">
                <a:solidFill>
                  <a:srgbClr val="FFFFFF"/>
                </a:solidFill>
                <a:latin typeface="Arial"/>
                <a:ea typeface="Arial"/>
                <a:cs typeface="Arial"/>
                <a:sym typeface="Arial"/>
              </a:rPr>
              <a:t>New ways to understand family and success</a:t>
            </a:r>
            <a:endParaRPr/>
          </a:p>
        </p:txBody>
      </p:sp>
      <p:sp>
        <p:nvSpPr>
          <p:cNvPr id="302" name="Google Shape;302;p7"/>
          <p:cNvSpPr/>
          <p:nvPr/>
        </p:nvSpPr>
        <p:spPr>
          <a:xfrm>
            <a:off x="4389120" y="5312664"/>
            <a:ext cx="3246120" cy="82296"/>
          </a:xfrm>
          <a:prstGeom prst="rect">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03" name="Google Shape;303;p7"/>
          <p:cNvSpPr/>
          <p:nvPr/>
        </p:nvSpPr>
        <p:spPr>
          <a:xfrm>
            <a:off x="8001000" y="3291840"/>
            <a:ext cx="3246120" cy="2103120"/>
          </a:xfrm>
          <a:prstGeom prst="rect">
            <a:avLst/>
          </a:prstGeom>
          <a:solidFill>
            <a:srgbClr val="0F2439"/>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04" name="Google Shape;304;p7"/>
          <p:cNvSpPr txBox="1"/>
          <p:nvPr/>
        </p:nvSpPr>
        <p:spPr>
          <a:xfrm>
            <a:off x="8202168" y="5596128"/>
            <a:ext cx="2926200" cy="4155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2400" u="none" cap="none" strike="noStrike">
                <a:solidFill>
                  <a:srgbClr val="0F2439"/>
                </a:solidFill>
                <a:latin typeface="Arial"/>
                <a:ea typeface="Arial"/>
                <a:cs typeface="Arial"/>
                <a:sym typeface="Arial"/>
              </a:rPr>
              <a:t>Connection</a:t>
            </a:r>
            <a:endParaRPr/>
          </a:p>
        </p:txBody>
      </p:sp>
      <p:sp>
        <p:nvSpPr>
          <p:cNvPr id="305" name="Google Shape;305;p7"/>
          <p:cNvSpPr txBox="1"/>
          <p:nvPr/>
        </p:nvSpPr>
        <p:spPr>
          <a:xfrm>
            <a:off x="8183954" y="3997058"/>
            <a:ext cx="2880300" cy="6927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0" i="0" lang="en-US" sz="2100" u="none" cap="none" strike="noStrike">
                <a:solidFill>
                  <a:srgbClr val="FFFFFF"/>
                </a:solidFill>
                <a:latin typeface="Arial"/>
                <a:ea typeface="Arial"/>
                <a:cs typeface="Arial"/>
                <a:sym typeface="Arial"/>
              </a:rPr>
              <a:t>Community knowledge and relationships</a:t>
            </a:r>
            <a:endParaRPr/>
          </a:p>
        </p:txBody>
      </p:sp>
      <p:sp>
        <p:nvSpPr>
          <p:cNvPr id="306" name="Google Shape;306;p7"/>
          <p:cNvSpPr/>
          <p:nvPr/>
        </p:nvSpPr>
        <p:spPr>
          <a:xfrm>
            <a:off x="8001000" y="5312664"/>
            <a:ext cx="3246120" cy="82296"/>
          </a:xfrm>
          <a:prstGeom prst="rect">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11" name="Shape 311"/>
        <p:cNvGrpSpPr/>
        <p:nvPr/>
      </p:nvGrpSpPr>
      <p:grpSpPr>
        <a:xfrm>
          <a:off x="0" y="0"/>
          <a:ext cx="0" cy="0"/>
          <a:chOff x="0" y="0"/>
          <a:chExt cx="0" cy="0"/>
        </a:xfrm>
      </p:grpSpPr>
      <p:sp>
        <p:nvSpPr>
          <p:cNvPr id="312" name="Google Shape;312;p8"/>
          <p:cNvSpPr/>
          <p:nvPr/>
        </p:nvSpPr>
        <p:spPr>
          <a:xfrm>
            <a:off x="0" y="6510528"/>
            <a:ext cx="12191695" cy="347472"/>
          </a:xfrm>
          <a:prstGeom prst="rect">
            <a:avLst/>
          </a:prstGeom>
          <a:solidFill>
            <a:srgbClr val="0F2439"/>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313" name="Google Shape;313;p8"/>
          <p:cNvPicPr preferRelativeResize="0"/>
          <p:nvPr/>
        </p:nvPicPr>
        <p:blipFill rotWithShape="1">
          <a:blip r:embed="rId3">
            <a:alphaModFix/>
          </a:blip>
          <a:srcRect b="0" l="0" r="0" t="0"/>
          <a:stretch/>
        </p:blipFill>
        <p:spPr>
          <a:xfrm>
            <a:off x="594360" y="6620256"/>
            <a:ext cx="1508760" cy="146565"/>
          </a:xfrm>
          <a:prstGeom prst="rect">
            <a:avLst/>
          </a:prstGeom>
          <a:noFill/>
          <a:ln>
            <a:noFill/>
          </a:ln>
        </p:spPr>
      </p:pic>
      <p:sp>
        <p:nvSpPr>
          <p:cNvPr id="314" name="Google Shape;314;p8"/>
          <p:cNvSpPr txBox="1"/>
          <p:nvPr/>
        </p:nvSpPr>
        <p:spPr>
          <a:xfrm>
            <a:off x="2423160" y="6583680"/>
            <a:ext cx="7315200" cy="2286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1000" u="none" cap="none" strike="noStrike">
                <a:solidFill>
                  <a:srgbClr val="FFFFFF"/>
                </a:solidFill>
                <a:latin typeface="Arial"/>
                <a:ea typeface="Arial"/>
                <a:cs typeface="Arial"/>
                <a:sym typeface="Arial"/>
              </a:rPr>
              <a:t>IDRPP  |  October Community of Practice</a:t>
            </a:r>
            <a:endParaRPr/>
          </a:p>
        </p:txBody>
      </p:sp>
      <p:sp>
        <p:nvSpPr>
          <p:cNvPr id="315" name="Google Shape;315;p8"/>
          <p:cNvSpPr txBox="1"/>
          <p:nvPr/>
        </p:nvSpPr>
        <p:spPr>
          <a:xfrm>
            <a:off x="11018520" y="6583680"/>
            <a:ext cx="457200" cy="2286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1000" u="none" cap="none" strike="noStrike">
                <a:solidFill>
                  <a:srgbClr val="FFFFFF"/>
                </a:solidFill>
                <a:latin typeface="Arial"/>
                <a:ea typeface="Arial"/>
                <a:cs typeface="Arial"/>
                <a:sym typeface="Arial"/>
              </a:rPr>
              <a:t>8</a:t>
            </a:r>
            <a:endParaRPr/>
          </a:p>
        </p:txBody>
      </p:sp>
      <p:sp>
        <p:nvSpPr>
          <p:cNvPr id="316" name="Google Shape;316;p8"/>
          <p:cNvSpPr/>
          <p:nvPr/>
        </p:nvSpPr>
        <p:spPr>
          <a:xfrm>
            <a:off x="640080" y="530352"/>
            <a:ext cx="109728" cy="210312"/>
          </a:xfrm>
          <a:prstGeom prst="rect">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17" name="Google Shape;317;p8"/>
          <p:cNvSpPr txBox="1"/>
          <p:nvPr/>
        </p:nvSpPr>
        <p:spPr>
          <a:xfrm>
            <a:off x="896112" y="512064"/>
            <a:ext cx="10058400" cy="27432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1200" u="none" cap="none" strike="noStrike">
                <a:solidFill>
                  <a:srgbClr val="526171"/>
                </a:solidFill>
                <a:latin typeface="Arial"/>
                <a:ea typeface="Arial"/>
                <a:cs typeface="Arial"/>
                <a:sym typeface="Arial"/>
              </a:rPr>
              <a:t>THE PERSON CHOOSES</a:t>
            </a:r>
            <a:endParaRPr/>
          </a:p>
        </p:txBody>
      </p:sp>
      <p:sp>
        <p:nvSpPr>
          <p:cNvPr id="318" name="Google Shape;318;p8"/>
          <p:cNvSpPr txBox="1"/>
          <p:nvPr/>
        </p:nvSpPr>
        <p:spPr>
          <a:xfrm>
            <a:off x="731520" y="1143000"/>
            <a:ext cx="10607100" cy="6312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3800" u="none" cap="none" strike="noStrike">
                <a:solidFill>
                  <a:srgbClr val="0F2439"/>
                </a:solidFill>
                <a:latin typeface="Arial"/>
                <a:ea typeface="Arial"/>
                <a:cs typeface="Arial"/>
                <a:sym typeface="Arial"/>
              </a:rPr>
              <a:t>Shared culture can open a door.</a:t>
            </a:r>
            <a:endParaRPr/>
          </a:p>
        </p:txBody>
      </p:sp>
      <p:sp>
        <p:nvSpPr>
          <p:cNvPr id="319" name="Google Shape;319;p8"/>
          <p:cNvSpPr/>
          <p:nvPr/>
        </p:nvSpPr>
        <p:spPr>
          <a:xfrm>
            <a:off x="5961888" y="2651760"/>
            <a:ext cx="45720" cy="2240280"/>
          </a:xfrm>
          <a:prstGeom prst="rect">
            <a:avLst/>
          </a:prstGeom>
          <a:solidFill>
            <a:srgbClr val="D7E2EA"/>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20" name="Google Shape;320;p8"/>
          <p:cNvSpPr txBox="1"/>
          <p:nvPr/>
        </p:nvSpPr>
        <p:spPr>
          <a:xfrm>
            <a:off x="777240" y="2743200"/>
            <a:ext cx="4663440" cy="54864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2900" u="none" cap="none" strike="noStrike">
                <a:solidFill>
                  <a:srgbClr val="0F2439"/>
                </a:solidFill>
                <a:latin typeface="Arial"/>
                <a:ea typeface="Arial"/>
                <a:cs typeface="Arial"/>
                <a:sym typeface="Arial"/>
              </a:rPr>
              <a:t>A match is wanted</a:t>
            </a:r>
            <a:endParaRPr/>
          </a:p>
        </p:txBody>
      </p:sp>
      <p:sp>
        <p:nvSpPr>
          <p:cNvPr id="321" name="Google Shape;321;p8"/>
          <p:cNvSpPr txBox="1"/>
          <p:nvPr/>
        </p:nvSpPr>
        <p:spPr>
          <a:xfrm>
            <a:off x="777240" y="3657600"/>
            <a:ext cx="4800600" cy="7851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2400" u="none" cap="none" strike="noStrike">
                <a:solidFill>
                  <a:srgbClr val="526171"/>
                </a:solidFill>
                <a:latin typeface="Arial"/>
                <a:ea typeface="Arial"/>
                <a:cs typeface="Arial"/>
                <a:sym typeface="Arial"/>
              </a:rPr>
              <a:t>Explore language, cultural experience,</a:t>
            </a:r>
            <a:r>
              <a:rPr lang="en-US"/>
              <a:t> </a:t>
            </a:r>
            <a:r>
              <a:rPr b="0" i="0" lang="en-US" sz="2400" u="none" cap="none" strike="noStrike">
                <a:solidFill>
                  <a:srgbClr val="526171"/>
                </a:solidFill>
                <a:latin typeface="Arial"/>
                <a:ea typeface="Arial"/>
                <a:cs typeface="Arial"/>
                <a:sym typeface="Arial"/>
              </a:rPr>
              <a:t>trust, and privacy.</a:t>
            </a:r>
            <a:endParaRPr/>
          </a:p>
        </p:txBody>
      </p:sp>
      <p:sp>
        <p:nvSpPr>
          <p:cNvPr id="322" name="Google Shape;322;p8"/>
          <p:cNvSpPr txBox="1"/>
          <p:nvPr/>
        </p:nvSpPr>
        <p:spPr>
          <a:xfrm>
            <a:off x="6400800" y="2743200"/>
            <a:ext cx="4937760" cy="64008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2900" u="none" cap="none" strike="noStrike">
                <a:solidFill>
                  <a:srgbClr val="0F2439"/>
                </a:solidFill>
                <a:latin typeface="Arial"/>
                <a:ea typeface="Arial"/>
                <a:cs typeface="Arial"/>
                <a:sym typeface="Arial"/>
              </a:rPr>
              <a:t>A match is unavailable</a:t>
            </a:r>
            <a:endParaRPr/>
          </a:p>
        </p:txBody>
      </p:sp>
      <p:sp>
        <p:nvSpPr>
          <p:cNvPr id="323" name="Google Shape;323;p8"/>
          <p:cNvSpPr txBox="1"/>
          <p:nvPr/>
        </p:nvSpPr>
        <p:spPr>
          <a:xfrm>
            <a:off x="6400800" y="3657600"/>
            <a:ext cx="4937700" cy="12570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2400" u="none" cap="none" strike="noStrike">
                <a:solidFill>
                  <a:srgbClr val="526171"/>
                </a:solidFill>
                <a:latin typeface="Arial"/>
                <a:ea typeface="Arial"/>
                <a:cs typeface="Arial"/>
                <a:sym typeface="Arial"/>
              </a:rPr>
              <a:t>Ask what matters. </a:t>
            </a:r>
            <a:endParaRPr b="0" i="0" sz="2400" u="none" cap="none" strike="noStrike">
              <a:solidFill>
                <a:srgbClr val="526171"/>
              </a:solidFill>
              <a:latin typeface="Arial"/>
              <a:ea typeface="Arial"/>
              <a:cs typeface="Arial"/>
              <a:sym typeface="Arial"/>
            </a:endParaRPr>
          </a:p>
          <a:p>
            <a:pPr indent="0" lvl="0" marL="0" marR="0" rtl="0" algn="l">
              <a:spcBef>
                <a:spcPts val="0"/>
              </a:spcBef>
              <a:spcAft>
                <a:spcPts val="0"/>
              </a:spcAft>
              <a:buNone/>
            </a:pPr>
            <a:r>
              <a:rPr b="0" i="0" lang="en-US" sz="2400" u="none" cap="none" strike="noStrike">
                <a:solidFill>
                  <a:srgbClr val="526171"/>
                </a:solidFill>
                <a:latin typeface="Arial"/>
                <a:ea typeface="Arial"/>
                <a:cs typeface="Arial"/>
                <a:sym typeface="Arial"/>
              </a:rPr>
              <a:t>Learn.</a:t>
            </a:r>
            <a:endParaRPr/>
          </a:p>
          <a:p>
            <a:pPr indent="0" lvl="0" marL="0" marR="0" rtl="0" algn="l">
              <a:spcBef>
                <a:spcPts val="800"/>
              </a:spcBef>
              <a:spcAft>
                <a:spcPts val="0"/>
              </a:spcAft>
              <a:buNone/>
            </a:pPr>
            <a:r>
              <a:rPr b="0" i="0" lang="en-US" sz="2400" u="none" cap="none" strike="noStrike">
                <a:solidFill>
                  <a:srgbClr val="526171"/>
                </a:solidFill>
                <a:latin typeface="Arial"/>
                <a:ea typeface="Arial"/>
                <a:cs typeface="Arial"/>
                <a:sym typeface="Arial"/>
              </a:rPr>
              <a:t>Build respectful connections.</a:t>
            </a:r>
            <a:endParaRPr/>
          </a:p>
        </p:txBody>
      </p:sp>
      <p:sp>
        <p:nvSpPr>
          <p:cNvPr id="324" name="Google Shape;324;p8"/>
          <p:cNvSpPr/>
          <p:nvPr/>
        </p:nvSpPr>
        <p:spPr>
          <a:xfrm>
            <a:off x="777240" y="5349240"/>
            <a:ext cx="10607040" cy="777240"/>
          </a:xfrm>
          <a:prstGeom prst="rect">
            <a:avLst/>
          </a:prstGeom>
          <a:solidFill>
            <a:srgbClr val="0F2439"/>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25" name="Google Shape;325;p8"/>
          <p:cNvSpPr txBox="1"/>
          <p:nvPr/>
        </p:nvSpPr>
        <p:spPr>
          <a:xfrm>
            <a:off x="1005840" y="5532120"/>
            <a:ext cx="10149900" cy="4002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2300" u="none" cap="none" strike="noStrike">
                <a:solidFill>
                  <a:srgbClr val="FFFFFF"/>
                </a:solidFill>
                <a:latin typeface="Arial"/>
                <a:ea typeface="Arial"/>
                <a:cs typeface="Arial"/>
                <a:sym typeface="Arial"/>
              </a:rPr>
              <a:t>Shared culture is not a shortcut to knowing a person.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F2439"/>
        </a:solidFill>
      </p:bgPr>
    </p:bg>
    <p:spTree>
      <p:nvGrpSpPr>
        <p:cNvPr id="330" name="Shape 330"/>
        <p:cNvGrpSpPr/>
        <p:nvPr/>
      </p:nvGrpSpPr>
      <p:grpSpPr>
        <a:xfrm>
          <a:off x="0" y="0"/>
          <a:ext cx="0" cy="0"/>
          <a:chOff x="0" y="0"/>
          <a:chExt cx="0" cy="0"/>
        </a:xfrm>
      </p:grpSpPr>
      <p:sp>
        <p:nvSpPr>
          <p:cNvPr id="331" name="Google Shape;331;p9"/>
          <p:cNvSpPr/>
          <p:nvPr/>
        </p:nvSpPr>
        <p:spPr>
          <a:xfrm>
            <a:off x="0" y="6510528"/>
            <a:ext cx="12191695" cy="347472"/>
          </a:xfrm>
          <a:prstGeom prst="rect">
            <a:avLst/>
          </a:prstGeom>
          <a:solidFill>
            <a:srgbClr val="0F2439"/>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332" name="Google Shape;332;p9"/>
          <p:cNvPicPr preferRelativeResize="0"/>
          <p:nvPr/>
        </p:nvPicPr>
        <p:blipFill rotWithShape="1">
          <a:blip r:embed="rId3">
            <a:alphaModFix/>
          </a:blip>
          <a:srcRect b="0" l="0" r="0" t="0"/>
          <a:stretch/>
        </p:blipFill>
        <p:spPr>
          <a:xfrm>
            <a:off x="594360" y="6620256"/>
            <a:ext cx="1508760" cy="146565"/>
          </a:xfrm>
          <a:prstGeom prst="rect">
            <a:avLst/>
          </a:prstGeom>
          <a:noFill/>
          <a:ln>
            <a:noFill/>
          </a:ln>
        </p:spPr>
      </p:pic>
      <p:sp>
        <p:nvSpPr>
          <p:cNvPr id="333" name="Google Shape;333;p9"/>
          <p:cNvSpPr txBox="1"/>
          <p:nvPr/>
        </p:nvSpPr>
        <p:spPr>
          <a:xfrm>
            <a:off x="2423160" y="6583680"/>
            <a:ext cx="7315200" cy="2286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1000" u="none" cap="none" strike="noStrike">
                <a:solidFill>
                  <a:srgbClr val="FFFFFF"/>
                </a:solidFill>
                <a:latin typeface="Arial"/>
                <a:ea typeface="Arial"/>
                <a:cs typeface="Arial"/>
                <a:sym typeface="Arial"/>
              </a:rPr>
              <a:t>IDRPP  |  October Community of Practice</a:t>
            </a:r>
            <a:endParaRPr/>
          </a:p>
        </p:txBody>
      </p:sp>
      <p:sp>
        <p:nvSpPr>
          <p:cNvPr id="334" name="Google Shape;334;p9"/>
          <p:cNvSpPr txBox="1"/>
          <p:nvPr/>
        </p:nvSpPr>
        <p:spPr>
          <a:xfrm>
            <a:off x="11018520" y="6583680"/>
            <a:ext cx="457200" cy="2286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1000" u="none" cap="none" strike="noStrike">
                <a:solidFill>
                  <a:srgbClr val="FFFFFF"/>
                </a:solidFill>
                <a:latin typeface="Arial"/>
                <a:ea typeface="Arial"/>
                <a:cs typeface="Arial"/>
                <a:sym typeface="Arial"/>
              </a:rPr>
              <a:t>9</a:t>
            </a:r>
            <a:endParaRPr/>
          </a:p>
        </p:txBody>
      </p:sp>
      <p:sp>
        <p:nvSpPr>
          <p:cNvPr id="335" name="Google Shape;335;p9"/>
          <p:cNvSpPr/>
          <p:nvPr/>
        </p:nvSpPr>
        <p:spPr>
          <a:xfrm>
            <a:off x="640080" y="530352"/>
            <a:ext cx="109728" cy="210312"/>
          </a:xfrm>
          <a:prstGeom prst="rect">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36" name="Google Shape;336;p9"/>
          <p:cNvSpPr txBox="1"/>
          <p:nvPr/>
        </p:nvSpPr>
        <p:spPr>
          <a:xfrm>
            <a:off x="896112" y="512064"/>
            <a:ext cx="10058400" cy="27432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1200" u="none" cap="none" strike="noStrike">
                <a:solidFill>
                  <a:srgbClr val="D7E2EA"/>
                </a:solidFill>
                <a:latin typeface="Arial"/>
                <a:ea typeface="Arial"/>
                <a:cs typeface="Arial"/>
                <a:sym typeface="Arial"/>
              </a:rPr>
              <a:t>AN INVITATION</a:t>
            </a:r>
            <a:endParaRPr/>
          </a:p>
        </p:txBody>
      </p:sp>
      <p:sp>
        <p:nvSpPr>
          <p:cNvPr id="337" name="Google Shape;337;p9"/>
          <p:cNvSpPr txBox="1"/>
          <p:nvPr/>
        </p:nvSpPr>
        <p:spPr>
          <a:xfrm>
            <a:off x="777240" y="1645920"/>
            <a:ext cx="10789800" cy="11235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7000" u="none" cap="none" strike="noStrike">
                <a:solidFill>
                  <a:srgbClr val="FFB81C"/>
                </a:solidFill>
                <a:latin typeface="Arial"/>
                <a:ea typeface="Arial"/>
                <a:cs typeface="Arial"/>
                <a:sym typeface="Arial"/>
              </a:rPr>
              <a:t>UNLEARN</a:t>
            </a:r>
            <a:endParaRPr/>
          </a:p>
        </p:txBody>
      </p:sp>
      <p:sp>
        <p:nvSpPr>
          <p:cNvPr id="338" name="Google Shape;338;p9"/>
          <p:cNvSpPr txBox="1"/>
          <p:nvPr/>
        </p:nvSpPr>
        <p:spPr>
          <a:xfrm>
            <a:off x="777240" y="3337560"/>
            <a:ext cx="10789800" cy="11340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0" i="0" lang="en-US" sz="3200" u="none" cap="none" strike="noStrike">
                <a:solidFill>
                  <a:srgbClr val="FFFFFF"/>
                </a:solidFill>
                <a:latin typeface="Arial"/>
                <a:ea typeface="Arial"/>
                <a:cs typeface="Arial"/>
                <a:sym typeface="Arial"/>
              </a:rPr>
              <a:t>What have you had to unlearn to work well</a:t>
            </a:r>
            <a:endParaRPr/>
          </a:p>
          <a:p>
            <a:pPr indent="0" lvl="0" marL="0" marR="0" rtl="0" algn="ctr">
              <a:spcBef>
                <a:spcPts val="800"/>
              </a:spcBef>
              <a:spcAft>
                <a:spcPts val="0"/>
              </a:spcAft>
              <a:buNone/>
            </a:pPr>
            <a:r>
              <a:rPr b="0" i="0" lang="en-US" sz="3200" u="none" cap="none" strike="noStrike">
                <a:solidFill>
                  <a:srgbClr val="FFFFFF"/>
                </a:solidFill>
                <a:latin typeface="Arial"/>
                <a:ea typeface="Arial"/>
                <a:cs typeface="Arial"/>
                <a:sym typeface="Arial"/>
              </a:rPr>
              <a:t>with a community different from your own?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10"/>
          <p:cNvSpPr/>
          <p:nvPr/>
        </p:nvSpPr>
        <p:spPr>
          <a:xfrm>
            <a:off x="0" y="6510528"/>
            <a:ext cx="12191695" cy="347472"/>
          </a:xfrm>
          <a:prstGeom prst="rect">
            <a:avLst/>
          </a:prstGeom>
          <a:solidFill>
            <a:srgbClr val="0F2439"/>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345" name="Google Shape;345;p10"/>
          <p:cNvPicPr preferRelativeResize="0"/>
          <p:nvPr/>
        </p:nvPicPr>
        <p:blipFill rotWithShape="1">
          <a:blip r:embed="rId3">
            <a:alphaModFix/>
          </a:blip>
          <a:srcRect b="0" l="0" r="0" t="0"/>
          <a:stretch/>
        </p:blipFill>
        <p:spPr>
          <a:xfrm>
            <a:off x="594360" y="6620256"/>
            <a:ext cx="1508760" cy="146565"/>
          </a:xfrm>
          <a:prstGeom prst="rect">
            <a:avLst/>
          </a:prstGeom>
          <a:noFill/>
          <a:ln>
            <a:noFill/>
          </a:ln>
        </p:spPr>
      </p:pic>
      <p:sp>
        <p:nvSpPr>
          <p:cNvPr id="346" name="Google Shape;346;p10"/>
          <p:cNvSpPr txBox="1"/>
          <p:nvPr/>
        </p:nvSpPr>
        <p:spPr>
          <a:xfrm>
            <a:off x="2423160" y="6583680"/>
            <a:ext cx="7315200" cy="2286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1000" u="none" cap="none" strike="noStrike">
                <a:solidFill>
                  <a:srgbClr val="FFFFFF"/>
                </a:solidFill>
                <a:latin typeface="Arial"/>
                <a:ea typeface="Arial"/>
                <a:cs typeface="Arial"/>
                <a:sym typeface="Arial"/>
              </a:rPr>
              <a:t>IDRPP  |  October Community of Practice</a:t>
            </a:r>
            <a:endParaRPr/>
          </a:p>
        </p:txBody>
      </p:sp>
      <p:sp>
        <p:nvSpPr>
          <p:cNvPr id="347" name="Google Shape;347;p10"/>
          <p:cNvSpPr txBox="1"/>
          <p:nvPr/>
        </p:nvSpPr>
        <p:spPr>
          <a:xfrm>
            <a:off x="11018520" y="6583680"/>
            <a:ext cx="457200" cy="2286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1000" u="none" cap="none" strike="noStrike">
                <a:solidFill>
                  <a:srgbClr val="FFFFFF"/>
                </a:solidFill>
                <a:latin typeface="Arial"/>
                <a:ea typeface="Arial"/>
                <a:cs typeface="Arial"/>
                <a:sym typeface="Arial"/>
              </a:rPr>
              <a:t>10</a:t>
            </a:r>
            <a:endParaRPr/>
          </a:p>
        </p:txBody>
      </p:sp>
      <p:sp>
        <p:nvSpPr>
          <p:cNvPr id="348" name="Google Shape;348;p10"/>
          <p:cNvSpPr/>
          <p:nvPr/>
        </p:nvSpPr>
        <p:spPr>
          <a:xfrm>
            <a:off x="640080" y="530352"/>
            <a:ext cx="109728" cy="210312"/>
          </a:xfrm>
          <a:prstGeom prst="rect">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49" name="Google Shape;349;p10"/>
          <p:cNvSpPr txBox="1"/>
          <p:nvPr/>
        </p:nvSpPr>
        <p:spPr>
          <a:xfrm>
            <a:off x="896112" y="512064"/>
            <a:ext cx="10058400" cy="27432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1200" u="none" cap="none" strike="noStrike">
                <a:solidFill>
                  <a:srgbClr val="526171"/>
                </a:solidFill>
                <a:latin typeface="Arial"/>
                <a:ea typeface="Arial"/>
                <a:cs typeface="Arial"/>
                <a:sym typeface="Arial"/>
              </a:rPr>
              <a:t>RURAL UTAH</a:t>
            </a:r>
            <a:endParaRPr/>
          </a:p>
        </p:txBody>
      </p:sp>
      <p:sp>
        <p:nvSpPr>
          <p:cNvPr id="350" name="Google Shape;350;p10"/>
          <p:cNvSpPr txBox="1"/>
          <p:nvPr/>
        </p:nvSpPr>
        <p:spPr>
          <a:xfrm>
            <a:off x="731520" y="1143000"/>
            <a:ext cx="10607100" cy="6312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3800" u="none" cap="none" strike="noStrike">
                <a:solidFill>
                  <a:srgbClr val="0F2439"/>
                </a:solidFill>
                <a:latin typeface="Arial"/>
                <a:ea typeface="Arial"/>
                <a:cs typeface="Arial"/>
                <a:sym typeface="Arial"/>
              </a:rPr>
              <a:t>“Just refer them to…”</a:t>
            </a:r>
            <a:endParaRPr/>
          </a:p>
        </p:txBody>
      </p:sp>
      <p:sp>
        <p:nvSpPr>
          <p:cNvPr id="351" name="Google Shape;351;p10"/>
          <p:cNvSpPr/>
          <p:nvPr/>
        </p:nvSpPr>
        <p:spPr>
          <a:xfrm>
            <a:off x="868680" y="3200400"/>
            <a:ext cx="1828800" cy="1143000"/>
          </a:xfrm>
          <a:prstGeom prst="rect">
            <a:avLst/>
          </a:prstGeom>
          <a:solidFill>
            <a:schemeClr val="accent5"/>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52" name="Google Shape;352;p10"/>
          <p:cNvSpPr/>
          <p:nvPr/>
        </p:nvSpPr>
        <p:spPr>
          <a:xfrm>
            <a:off x="795503" y="2606093"/>
            <a:ext cx="1975200" cy="594300"/>
          </a:xfrm>
          <a:prstGeom prst="triangle">
            <a:avLst>
              <a:gd fmla="val 50000" name="adj"/>
            </a:avLst>
          </a:prstGeom>
          <a:solidFill>
            <a:srgbClr val="0F2439"/>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53" name="Google Shape;353;p10"/>
          <p:cNvSpPr/>
          <p:nvPr/>
        </p:nvSpPr>
        <p:spPr>
          <a:xfrm>
            <a:off x="1636776" y="3703320"/>
            <a:ext cx="329100" cy="640200"/>
          </a:xfrm>
          <a:prstGeom prst="rect">
            <a:avLst/>
          </a:prstGeom>
          <a:solidFill>
            <a:srgbClr val="0F2439"/>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54" name="Google Shape;354;p10"/>
          <p:cNvSpPr/>
          <p:nvPr/>
        </p:nvSpPr>
        <p:spPr>
          <a:xfrm>
            <a:off x="987552" y="3429000"/>
            <a:ext cx="402300" cy="255900"/>
          </a:xfrm>
          <a:prstGeom prst="rect">
            <a:avLst/>
          </a:prstGeom>
          <a:solidFill>
            <a:srgbClr val="FFB81C"/>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55" name="Google Shape;355;p10"/>
          <p:cNvSpPr txBox="1"/>
          <p:nvPr/>
        </p:nvSpPr>
        <p:spPr>
          <a:xfrm>
            <a:off x="594359" y="4480560"/>
            <a:ext cx="2377500" cy="2925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1600" u="none" cap="none" strike="noStrike">
                <a:solidFill>
                  <a:srgbClr val="0F2439"/>
                </a:solidFill>
                <a:latin typeface="Arial"/>
                <a:ea typeface="Arial"/>
                <a:cs typeface="Arial"/>
                <a:sym typeface="Arial"/>
              </a:rPr>
              <a:t>No usable route</a:t>
            </a:r>
            <a:endParaRPr/>
          </a:p>
        </p:txBody>
      </p:sp>
      <p:sp>
        <p:nvSpPr>
          <p:cNvPr id="356" name="Google Shape;356;p10"/>
          <p:cNvSpPr/>
          <p:nvPr/>
        </p:nvSpPr>
        <p:spPr>
          <a:xfrm>
            <a:off x="4754880" y="2788920"/>
            <a:ext cx="2286000" cy="1143000"/>
          </a:xfrm>
          <a:prstGeom prst="rect">
            <a:avLst/>
          </a:prstGeom>
          <a:solidFill>
            <a:srgbClr val="F2F4F6"/>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57" name="Google Shape;357;p10"/>
          <p:cNvSpPr/>
          <p:nvPr/>
        </p:nvSpPr>
        <p:spPr>
          <a:xfrm>
            <a:off x="4681728" y="2304287"/>
            <a:ext cx="2432304" cy="594360"/>
          </a:xfrm>
          <a:prstGeom prst="triangle">
            <a:avLst>
              <a:gd fmla="val 50000" name="adj"/>
            </a:avLst>
          </a:prstGeom>
          <a:solidFill>
            <a:srgbClr val="0F2439"/>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58" name="Google Shape;358;p10"/>
          <p:cNvSpPr/>
          <p:nvPr/>
        </p:nvSpPr>
        <p:spPr>
          <a:xfrm>
            <a:off x="5715000" y="3291839"/>
            <a:ext cx="411479" cy="640080"/>
          </a:xfrm>
          <a:prstGeom prst="rect">
            <a:avLst/>
          </a:prstGeom>
          <a:solidFill>
            <a:srgbClr val="0F2439"/>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59" name="Google Shape;359;p10"/>
          <p:cNvSpPr/>
          <p:nvPr/>
        </p:nvSpPr>
        <p:spPr>
          <a:xfrm>
            <a:off x="4873752" y="3017520"/>
            <a:ext cx="502920" cy="256032"/>
          </a:xfrm>
          <a:prstGeom prst="rect">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60" name="Google Shape;360;p10"/>
          <p:cNvSpPr txBox="1"/>
          <p:nvPr/>
        </p:nvSpPr>
        <p:spPr>
          <a:xfrm>
            <a:off x="4480560" y="4069079"/>
            <a:ext cx="2834700" cy="2925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1600" u="none" cap="none" strike="noStrike">
                <a:solidFill>
                  <a:srgbClr val="0F2439"/>
                </a:solidFill>
                <a:latin typeface="Arial"/>
                <a:ea typeface="Arial"/>
                <a:cs typeface="Arial"/>
                <a:sym typeface="Arial"/>
              </a:rPr>
              <a:t>Provider: 90 miles away</a:t>
            </a:r>
            <a:endParaRPr/>
          </a:p>
        </p:txBody>
      </p:sp>
      <p:sp>
        <p:nvSpPr>
          <p:cNvPr id="361" name="Google Shape;361;p10"/>
          <p:cNvSpPr/>
          <p:nvPr/>
        </p:nvSpPr>
        <p:spPr>
          <a:xfrm>
            <a:off x="8869680" y="3291840"/>
            <a:ext cx="1828800" cy="1143000"/>
          </a:xfrm>
          <a:prstGeom prst="rect">
            <a:avLst/>
          </a:prstGeom>
          <a:solidFill>
            <a:schemeClr val="accent2"/>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62" name="Google Shape;362;p10"/>
          <p:cNvSpPr/>
          <p:nvPr/>
        </p:nvSpPr>
        <p:spPr>
          <a:xfrm>
            <a:off x="8796503" y="2715783"/>
            <a:ext cx="1975200" cy="594300"/>
          </a:xfrm>
          <a:prstGeom prst="triangle">
            <a:avLst>
              <a:gd fmla="val 50000" name="adj"/>
            </a:avLst>
          </a:prstGeom>
          <a:solidFill>
            <a:srgbClr val="0F2439"/>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63" name="Google Shape;363;p10"/>
          <p:cNvSpPr/>
          <p:nvPr/>
        </p:nvSpPr>
        <p:spPr>
          <a:xfrm>
            <a:off x="9637776" y="3794760"/>
            <a:ext cx="329100" cy="640200"/>
          </a:xfrm>
          <a:prstGeom prst="rect">
            <a:avLst/>
          </a:prstGeom>
          <a:solidFill>
            <a:srgbClr val="0F2439"/>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64" name="Google Shape;364;p10"/>
          <p:cNvSpPr/>
          <p:nvPr/>
        </p:nvSpPr>
        <p:spPr>
          <a:xfrm>
            <a:off x="8988552" y="3520440"/>
            <a:ext cx="402300" cy="255900"/>
          </a:xfrm>
          <a:prstGeom prst="rect">
            <a:avLst/>
          </a:prstGeom>
          <a:solidFill>
            <a:srgbClr val="FFB81C"/>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65" name="Google Shape;365;p10"/>
          <p:cNvSpPr txBox="1"/>
          <p:nvPr/>
        </p:nvSpPr>
        <p:spPr>
          <a:xfrm>
            <a:off x="8595359" y="4572000"/>
            <a:ext cx="2377500" cy="2925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1600" u="none" cap="none" strike="noStrike">
                <a:solidFill>
                  <a:srgbClr val="0F2439"/>
                </a:solidFill>
                <a:latin typeface="Arial"/>
                <a:ea typeface="Arial"/>
                <a:cs typeface="Arial"/>
                <a:sym typeface="Arial"/>
              </a:rPr>
              <a:t>Few posted openings</a:t>
            </a:r>
            <a:endParaRPr/>
          </a:p>
        </p:txBody>
      </p:sp>
      <p:sp>
        <p:nvSpPr>
          <p:cNvPr id="366" name="Google Shape;366;p10"/>
          <p:cNvSpPr/>
          <p:nvPr/>
        </p:nvSpPr>
        <p:spPr>
          <a:xfrm>
            <a:off x="0" y="5669280"/>
            <a:ext cx="12188952" cy="155448"/>
          </a:xfrm>
          <a:prstGeom prst="rect">
            <a:avLst/>
          </a:prstGeom>
          <a:solidFill>
            <a:srgbClr val="D7E2EA"/>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67" name="Google Shape;367;p10"/>
          <p:cNvSpPr txBox="1"/>
          <p:nvPr/>
        </p:nvSpPr>
        <p:spPr>
          <a:xfrm>
            <a:off x="777240" y="5961888"/>
            <a:ext cx="10607100" cy="3849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2200" u="none" cap="none" strike="noStrike">
                <a:solidFill>
                  <a:srgbClr val="0F2439"/>
                </a:solidFill>
                <a:latin typeface="Arial"/>
                <a:ea typeface="Arial"/>
                <a:cs typeface="Arial"/>
                <a:sym typeface="Arial"/>
              </a:rPr>
              <a:t>The usual referral script does not fit. Now what?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72" name="Shape 372"/>
        <p:cNvGrpSpPr/>
        <p:nvPr/>
      </p:nvGrpSpPr>
      <p:grpSpPr>
        <a:xfrm>
          <a:off x="0" y="0"/>
          <a:ext cx="0" cy="0"/>
          <a:chOff x="0" y="0"/>
          <a:chExt cx="0" cy="0"/>
        </a:xfrm>
      </p:grpSpPr>
      <p:sp>
        <p:nvSpPr>
          <p:cNvPr id="373" name="Google Shape;373;p11"/>
          <p:cNvSpPr/>
          <p:nvPr/>
        </p:nvSpPr>
        <p:spPr>
          <a:xfrm>
            <a:off x="0" y="6510528"/>
            <a:ext cx="12191695" cy="347472"/>
          </a:xfrm>
          <a:prstGeom prst="rect">
            <a:avLst/>
          </a:prstGeom>
          <a:solidFill>
            <a:srgbClr val="0F2439"/>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374" name="Google Shape;374;p11"/>
          <p:cNvPicPr preferRelativeResize="0"/>
          <p:nvPr/>
        </p:nvPicPr>
        <p:blipFill rotWithShape="1">
          <a:blip r:embed="rId3">
            <a:alphaModFix/>
          </a:blip>
          <a:srcRect b="0" l="0" r="0" t="0"/>
          <a:stretch/>
        </p:blipFill>
        <p:spPr>
          <a:xfrm>
            <a:off x="594360" y="6620256"/>
            <a:ext cx="1508760" cy="146565"/>
          </a:xfrm>
          <a:prstGeom prst="rect">
            <a:avLst/>
          </a:prstGeom>
          <a:noFill/>
          <a:ln>
            <a:noFill/>
          </a:ln>
        </p:spPr>
      </p:pic>
      <p:sp>
        <p:nvSpPr>
          <p:cNvPr id="375" name="Google Shape;375;p11"/>
          <p:cNvSpPr txBox="1"/>
          <p:nvPr/>
        </p:nvSpPr>
        <p:spPr>
          <a:xfrm>
            <a:off x="2423160" y="6583680"/>
            <a:ext cx="7315200" cy="2286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1000" u="none" cap="none" strike="noStrike">
                <a:solidFill>
                  <a:srgbClr val="FFFFFF"/>
                </a:solidFill>
                <a:latin typeface="Arial"/>
                <a:ea typeface="Arial"/>
                <a:cs typeface="Arial"/>
                <a:sym typeface="Arial"/>
              </a:rPr>
              <a:t>IDRPP  |  October Community of Practice</a:t>
            </a:r>
            <a:endParaRPr/>
          </a:p>
        </p:txBody>
      </p:sp>
      <p:sp>
        <p:nvSpPr>
          <p:cNvPr id="376" name="Google Shape;376;p11"/>
          <p:cNvSpPr txBox="1"/>
          <p:nvPr/>
        </p:nvSpPr>
        <p:spPr>
          <a:xfrm>
            <a:off x="11018520" y="6583680"/>
            <a:ext cx="457200" cy="2286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1000" u="none" cap="none" strike="noStrike">
                <a:solidFill>
                  <a:srgbClr val="FFFFFF"/>
                </a:solidFill>
                <a:latin typeface="Arial"/>
                <a:ea typeface="Arial"/>
                <a:cs typeface="Arial"/>
                <a:sym typeface="Arial"/>
              </a:rPr>
              <a:t>11</a:t>
            </a:r>
            <a:endParaRPr/>
          </a:p>
        </p:txBody>
      </p:sp>
      <p:sp>
        <p:nvSpPr>
          <p:cNvPr id="377" name="Google Shape;377;p11"/>
          <p:cNvSpPr/>
          <p:nvPr/>
        </p:nvSpPr>
        <p:spPr>
          <a:xfrm>
            <a:off x="640080" y="530352"/>
            <a:ext cx="109728" cy="210312"/>
          </a:xfrm>
          <a:prstGeom prst="rect">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78" name="Google Shape;378;p11"/>
          <p:cNvSpPr txBox="1"/>
          <p:nvPr/>
        </p:nvSpPr>
        <p:spPr>
          <a:xfrm>
            <a:off x="896112" y="512064"/>
            <a:ext cx="10058400" cy="27432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1200" u="none" cap="none" strike="noStrike">
                <a:solidFill>
                  <a:srgbClr val="526171"/>
                </a:solidFill>
                <a:latin typeface="Arial"/>
                <a:ea typeface="Arial"/>
                <a:cs typeface="Arial"/>
                <a:sym typeface="Arial"/>
              </a:rPr>
              <a:t>RURAL ACCESS</a:t>
            </a:r>
            <a:endParaRPr/>
          </a:p>
        </p:txBody>
      </p:sp>
      <p:sp>
        <p:nvSpPr>
          <p:cNvPr id="379" name="Google Shape;379;p11"/>
          <p:cNvSpPr txBox="1"/>
          <p:nvPr/>
        </p:nvSpPr>
        <p:spPr>
          <a:xfrm>
            <a:off x="731520" y="1143000"/>
            <a:ext cx="10607100" cy="6312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3800" u="none" cap="none" strike="noStrike">
                <a:solidFill>
                  <a:srgbClr val="0F2439"/>
                </a:solidFill>
                <a:latin typeface="Arial"/>
                <a:ea typeface="Arial"/>
                <a:cs typeface="Arial"/>
                <a:sym typeface="Arial"/>
              </a:rPr>
              <a:t>Miles are only part of the distance.</a:t>
            </a:r>
            <a:endParaRPr/>
          </a:p>
        </p:txBody>
      </p:sp>
      <p:cxnSp>
        <p:nvCxnSpPr>
          <p:cNvPr id="380" name="Google Shape;380;p11"/>
          <p:cNvCxnSpPr/>
          <p:nvPr/>
        </p:nvCxnSpPr>
        <p:spPr>
          <a:xfrm>
            <a:off x="1051560" y="3337560"/>
            <a:ext cx="9829800" cy="0"/>
          </a:xfrm>
          <a:prstGeom prst="straightConnector1">
            <a:avLst/>
          </a:prstGeom>
          <a:noFill/>
          <a:ln cap="flat" cmpd="sng" w="63500">
            <a:solidFill>
              <a:srgbClr val="0F2439"/>
            </a:solidFill>
            <a:prstDash val="solid"/>
            <a:round/>
            <a:headEnd len="sm" w="sm" type="none"/>
            <a:tailEnd len="sm" w="sm" type="none"/>
          </a:ln>
          <a:effectLst>
            <a:outerShdw blurRad="40000" rotWithShape="0" dir="5400000" dist="20000">
              <a:srgbClr val="000000">
                <a:alpha val="38039"/>
              </a:srgbClr>
            </a:outerShdw>
          </a:effectLst>
        </p:spPr>
      </p:cxnSp>
      <p:sp>
        <p:nvSpPr>
          <p:cNvPr id="381" name="Google Shape;381;p11"/>
          <p:cNvSpPr/>
          <p:nvPr/>
        </p:nvSpPr>
        <p:spPr>
          <a:xfrm>
            <a:off x="1143000" y="3044952"/>
            <a:ext cx="585216" cy="585216"/>
          </a:xfrm>
          <a:prstGeom prst="ellipse">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82" name="Google Shape;382;p11"/>
          <p:cNvSpPr txBox="1"/>
          <p:nvPr/>
        </p:nvSpPr>
        <p:spPr>
          <a:xfrm>
            <a:off x="1005840" y="4023360"/>
            <a:ext cx="3200400" cy="4572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2600" u="none" cap="none" strike="noStrike">
                <a:solidFill>
                  <a:srgbClr val="0F2439"/>
                </a:solidFill>
                <a:latin typeface="Arial"/>
                <a:ea typeface="Arial"/>
                <a:cs typeface="Arial"/>
                <a:sym typeface="Arial"/>
              </a:rPr>
              <a:t>TIME</a:t>
            </a:r>
            <a:endParaRPr/>
          </a:p>
        </p:txBody>
      </p:sp>
      <p:sp>
        <p:nvSpPr>
          <p:cNvPr id="383" name="Google Shape;383;p11"/>
          <p:cNvSpPr txBox="1"/>
          <p:nvPr/>
        </p:nvSpPr>
        <p:spPr>
          <a:xfrm>
            <a:off x="1005840" y="4709160"/>
            <a:ext cx="2926200" cy="9144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2300" u="none" cap="none" strike="noStrike">
                <a:solidFill>
                  <a:srgbClr val="526171"/>
                </a:solidFill>
                <a:latin typeface="Arial"/>
                <a:ea typeface="Arial"/>
                <a:cs typeface="Arial"/>
                <a:sym typeface="Arial"/>
              </a:rPr>
              <a:t>Schedules, weather, travel</a:t>
            </a:r>
            <a:endParaRPr/>
          </a:p>
        </p:txBody>
      </p:sp>
      <p:sp>
        <p:nvSpPr>
          <p:cNvPr id="384" name="Google Shape;384;p11"/>
          <p:cNvSpPr/>
          <p:nvPr/>
        </p:nvSpPr>
        <p:spPr>
          <a:xfrm>
            <a:off x="4892040" y="3044952"/>
            <a:ext cx="585216" cy="585216"/>
          </a:xfrm>
          <a:prstGeom prst="ellipse">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85" name="Google Shape;385;p11"/>
          <p:cNvSpPr txBox="1"/>
          <p:nvPr/>
        </p:nvSpPr>
        <p:spPr>
          <a:xfrm>
            <a:off x="4754879" y="4023360"/>
            <a:ext cx="3200400" cy="4572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2600" u="none" cap="none" strike="noStrike">
                <a:solidFill>
                  <a:srgbClr val="0F2439"/>
                </a:solidFill>
                <a:latin typeface="Arial"/>
                <a:ea typeface="Arial"/>
                <a:cs typeface="Arial"/>
                <a:sym typeface="Arial"/>
              </a:rPr>
              <a:t>COST</a:t>
            </a:r>
            <a:endParaRPr/>
          </a:p>
        </p:txBody>
      </p:sp>
      <p:sp>
        <p:nvSpPr>
          <p:cNvPr id="386" name="Google Shape;386;p11"/>
          <p:cNvSpPr txBox="1"/>
          <p:nvPr/>
        </p:nvSpPr>
        <p:spPr>
          <a:xfrm>
            <a:off x="4754879" y="4709160"/>
            <a:ext cx="2926200" cy="9144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2300" u="none" cap="none" strike="noStrike">
                <a:solidFill>
                  <a:srgbClr val="526171"/>
                </a:solidFill>
                <a:latin typeface="Arial"/>
                <a:ea typeface="Arial"/>
                <a:cs typeface="Arial"/>
                <a:sym typeface="Arial"/>
              </a:rPr>
              <a:t>Fuel, wages, caregiving</a:t>
            </a:r>
            <a:endParaRPr/>
          </a:p>
        </p:txBody>
      </p:sp>
      <p:sp>
        <p:nvSpPr>
          <p:cNvPr id="387" name="Google Shape;387;p11"/>
          <p:cNvSpPr/>
          <p:nvPr/>
        </p:nvSpPr>
        <p:spPr>
          <a:xfrm>
            <a:off x="8549640" y="3044952"/>
            <a:ext cx="585216" cy="585216"/>
          </a:xfrm>
          <a:prstGeom prst="ellipse">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88" name="Google Shape;388;p11"/>
          <p:cNvSpPr txBox="1"/>
          <p:nvPr/>
        </p:nvSpPr>
        <p:spPr>
          <a:xfrm>
            <a:off x="8412480" y="4023360"/>
            <a:ext cx="3200400" cy="4572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2600" u="none" cap="none" strike="noStrike">
                <a:solidFill>
                  <a:srgbClr val="0F2439"/>
                </a:solidFill>
                <a:latin typeface="Arial"/>
                <a:ea typeface="Arial"/>
                <a:cs typeface="Arial"/>
                <a:sym typeface="Arial"/>
              </a:rPr>
              <a:t>CHOICE</a:t>
            </a:r>
            <a:endParaRPr/>
          </a:p>
        </p:txBody>
      </p:sp>
      <p:sp>
        <p:nvSpPr>
          <p:cNvPr id="389" name="Google Shape;389;p11"/>
          <p:cNvSpPr txBox="1"/>
          <p:nvPr/>
        </p:nvSpPr>
        <p:spPr>
          <a:xfrm>
            <a:off x="8412480" y="4709160"/>
            <a:ext cx="2926200" cy="9144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2300" u="none" cap="none" strike="noStrike">
                <a:solidFill>
                  <a:srgbClr val="526171"/>
                </a:solidFill>
                <a:latin typeface="Arial"/>
                <a:ea typeface="Arial"/>
                <a:cs typeface="Arial"/>
                <a:sym typeface="Arial"/>
              </a:rPr>
              <a:t>Options that actually work</a:t>
            </a:r>
            <a:endParaRPr/>
          </a:p>
        </p:txBody>
      </p:sp>
      <p:sp>
        <p:nvSpPr>
          <p:cNvPr id="390" name="Google Shape;390;p11"/>
          <p:cNvSpPr txBox="1"/>
          <p:nvPr/>
        </p:nvSpPr>
        <p:spPr>
          <a:xfrm>
            <a:off x="777240" y="5989320"/>
            <a:ext cx="10515600" cy="3849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2200" u="none" cap="none" strike="noStrike">
                <a:solidFill>
                  <a:srgbClr val="0F2439"/>
                </a:solidFill>
                <a:latin typeface="Arial"/>
                <a:ea typeface="Arial"/>
                <a:cs typeface="Arial"/>
                <a:sym typeface="Arial"/>
              </a:rPr>
              <a:t>A resource can exist</a:t>
            </a:r>
            <a:r>
              <a:rPr b="1" lang="en-US" sz="2200">
                <a:solidFill>
                  <a:srgbClr val="0F2439"/>
                </a:solidFill>
              </a:rPr>
              <a:t> </a:t>
            </a:r>
            <a:r>
              <a:rPr b="1" i="0" lang="en-US" sz="2200" u="none" cap="none" strike="noStrike">
                <a:solidFill>
                  <a:srgbClr val="0F2439"/>
                </a:solidFill>
                <a:latin typeface="Arial"/>
                <a:ea typeface="Arial"/>
                <a:cs typeface="Arial"/>
                <a:sym typeface="Arial"/>
              </a:rPr>
              <a:t>and still be out of reach.</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5" name="Shape 395"/>
        <p:cNvGrpSpPr/>
        <p:nvPr/>
      </p:nvGrpSpPr>
      <p:grpSpPr>
        <a:xfrm>
          <a:off x="0" y="0"/>
          <a:ext cx="0" cy="0"/>
          <a:chOff x="0" y="0"/>
          <a:chExt cx="0" cy="0"/>
        </a:xfrm>
      </p:grpSpPr>
      <p:sp>
        <p:nvSpPr>
          <p:cNvPr id="396" name="Google Shape;396;p12"/>
          <p:cNvSpPr/>
          <p:nvPr/>
        </p:nvSpPr>
        <p:spPr>
          <a:xfrm>
            <a:off x="0" y="6510528"/>
            <a:ext cx="12191695" cy="347472"/>
          </a:xfrm>
          <a:prstGeom prst="rect">
            <a:avLst/>
          </a:prstGeom>
          <a:solidFill>
            <a:srgbClr val="0F2439"/>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397" name="Google Shape;397;p12"/>
          <p:cNvPicPr preferRelativeResize="0"/>
          <p:nvPr/>
        </p:nvPicPr>
        <p:blipFill rotWithShape="1">
          <a:blip r:embed="rId4">
            <a:alphaModFix/>
          </a:blip>
          <a:srcRect b="0" l="0" r="0" t="0"/>
          <a:stretch/>
        </p:blipFill>
        <p:spPr>
          <a:xfrm>
            <a:off x="594360" y="6620256"/>
            <a:ext cx="1508760" cy="146565"/>
          </a:xfrm>
          <a:prstGeom prst="rect">
            <a:avLst/>
          </a:prstGeom>
          <a:noFill/>
          <a:ln>
            <a:noFill/>
          </a:ln>
        </p:spPr>
      </p:pic>
      <p:sp>
        <p:nvSpPr>
          <p:cNvPr id="398" name="Google Shape;398;p12"/>
          <p:cNvSpPr txBox="1"/>
          <p:nvPr/>
        </p:nvSpPr>
        <p:spPr>
          <a:xfrm>
            <a:off x="2423160" y="6583680"/>
            <a:ext cx="7315200" cy="2286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1000" u="none" cap="none" strike="noStrike">
                <a:solidFill>
                  <a:srgbClr val="FFFFFF"/>
                </a:solidFill>
                <a:latin typeface="Arial"/>
                <a:ea typeface="Arial"/>
                <a:cs typeface="Arial"/>
                <a:sym typeface="Arial"/>
              </a:rPr>
              <a:t>IDRPP  |  October Community of Practice</a:t>
            </a:r>
            <a:endParaRPr/>
          </a:p>
        </p:txBody>
      </p:sp>
      <p:sp>
        <p:nvSpPr>
          <p:cNvPr id="399" name="Google Shape;399;p12"/>
          <p:cNvSpPr txBox="1"/>
          <p:nvPr/>
        </p:nvSpPr>
        <p:spPr>
          <a:xfrm>
            <a:off x="11018520" y="6583680"/>
            <a:ext cx="457200" cy="2286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1000" u="none" cap="none" strike="noStrike">
                <a:solidFill>
                  <a:srgbClr val="FFFFFF"/>
                </a:solidFill>
                <a:latin typeface="Arial"/>
                <a:ea typeface="Arial"/>
                <a:cs typeface="Arial"/>
                <a:sym typeface="Arial"/>
              </a:rPr>
              <a:t>12</a:t>
            </a:r>
            <a:endParaRPr/>
          </a:p>
        </p:txBody>
      </p:sp>
      <p:sp>
        <p:nvSpPr>
          <p:cNvPr id="400" name="Google Shape;400;p12"/>
          <p:cNvSpPr/>
          <p:nvPr/>
        </p:nvSpPr>
        <p:spPr>
          <a:xfrm>
            <a:off x="640080" y="530352"/>
            <a:ext cx="109728" cy="210312"/>
          </a:xfrm>
          <a:prstGeom prst="rect">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01" name="Google Shape;401;p12"/>
          <p:cNvSpPr txBox="1"/>
          <p:nvPr/>
        </p:nvSpPr>
        <p:spPr>
          <a:xfrm>
            <a:off x="896112" y="512064"/>
            <a:ext cx="10058400" cy="27432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1200" u="none" cap="none" strike="noStrike">
                <a:solidFill>
                  <a:srgbClr val="526171"/>
                </a:solidFill>
                <a:latin typeface="Arial"/>
                <a:ea typeface="Arial"/>
                <a:cs typeface="Arial"/>
                <a:sym typeface="Arial"/>
              </a:rPr>
              <a:t>BUILD IT TOGETHER</a:t>
            </a:r>
            <a:endParaRPr/>
          </a:p>
        </p:txBody>
      </p:sp>
      <p:sp>
        <p:nvSpPr>
          <p:cNvPr id="402" name="Google Shape;402;p12"/>
          <p:cNvSpPr txBox="1"/>
          <p:nvPr/>
        </p:nvSpPr>
        <p:spPr>
          <a:xfrm>
            <a:off x="731520" y="1143000"/>
            <a:ext cx="10607100" cy="600300"/>
          </a:xfrm>
          <a:prstGeom prst="rect">
            <a:avLst/>
          </a:prstGeom>
          <a:solidFill>
            <a:schemeClr val="lt1"/>
          </a:solid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3600" u="none" cap="none" strike="noStrike">
                <a:solidFill>
                  <a:srgbClr val="0F2439"/>
                </a:solidFill>
                <a:latin typeface="Arial"/>
                <a:ea typeface="Arial"/>
                <a:cs typeface="Arial"/>
                <a:sym typeface="Arial"/>
              </a:rPr>
              <a:t>Who would you want to know here?</a:t>
            </a:r>
            <a:endParaRPr/>
          </a:p>
        </p:txBody>
      </p:sp>
      <p:cxnSp>
        <p:nvCxnSpPr>
          <p:cNvPr id="403" name="Google Shape;403;p12"/>
          <p:cNvCxnSpPr/>
          <p:nvPr/>
        </p:nvCxnSpPr>
        <p:spPr>
          <a:xfrm rot="10800000">
            <a:off x="2194560" y="3017520"/>
            <a:ext cx="3867912" cy="1170432"/>
          </a:xfrm>
          <a:prstGeom prst="straightConnector1">
            <a:avLst/>
          </a:prstGeom>
          <a:noFill/>
          <a:ln cap="flat" cmpd="sng" w="25400">
            <a:solidFill>
              <a:srgbClr val="0F2439"/>
            </a:solidFill>
            <a:prstDash val="solid"/>
            <a:round/>
            <a:headEnd len="sm" w="sm" type="none"/>
            <a:tailEnd len="sm" w="sm" type="none"/>
          </a:ln>
          <a:effectLst>
            <a:outerShdw blurRad="40000" rotWithShape="0" dir="5400000" dist="20000">
              <a:srgbClr val="000000">
                <a:alpha val="38039"/>
              </a:srgbClr>
            </a:outerShdw>
          </a:effectLst>
        </p:spPr>
      </p:cxnSp>
      <p:cxnSp>
        <p:nvCxnSpPr>
          <p:cNvPr id="404" name="Google Shape;404;p12"/>
          <p:cNvCxnSpPr>
            <a:endCxn id="405" idx="0"/>
          </p:cNvCxnSpPr>
          <p:nvPr/>
        </p:nvCxnSpPr>
        <p:spPr>
          <a:xfrm rot="10800000">
            <a:off x="5943612" y="2706624"/>
            <a:ext cx="75600" cy="1732800"/>
          </a:xfrm>
          <a:prstGeom prst="straightConnector1">
            <a:avLst/>
          </a:prstGeom>
          <a:noFill/>
          <a:ln cap="flat" cmpd="sng" w="25400">
            <a:solidFill>
              <a:srgbClr val="0F2439"/>
            </a:solidFill>
            <a:prstDash val="solid"/>
            <a:round/>
            <a:headEnd len="sm" w="sm" type="none"/>
            <a:tailEnd len="sm" w="sm" type="none"/>
          </a:ln>
          <a:effectLst>
            <a:outerShdw blurRad="40000" rotWithShape="0" dir="5400000" dist="20000">
              <a:srgbClr val="000000">
                <a:alpha val="38039"/>
              </a:srgbClr>
            </a:outerShdw>
          </a:effectLst>
        </p:spPr>
      </p:cxnSp>
      <p:cxnSp>
        <p:nvCxnSpPr>
          <p:cNvPr id="406" name="Google Shape;406;p12"/>
          <p:cNvCxnSpPr/>
          <p:nvPr/>
        </p:nvCxnSpPr>
        <p:spPr>
          <a:xfrm flipH="1" rot="10800000">
            <a:off x="6062472" y="3017520"/>
            <a:ext cx="3630168" cy="1170432"/>
          </a:xfrm>
          <a:prstGeom prst="straightConnector1">
            <a:avLst/>
          </a:prstGeom>
          <a:noFill/>
          <a:ln cap="flat" cmpd="sng" w="25400">
            <a:solidFill>
              <a:srgbClr val="0F2439"/>
            </a:solidFill>
            <a:prstDash val="solid"/>
            <a:round/>
            <a:headEnd len="sm" w="sm" type="none"/>
            <a:tailEnd len="sm" w="sm" type="none"/>
          </a:ln>
          <a:effectLst>
            <a:outerShdw blurRad="40000" rotWithShape="0" dir="5400000" dist="20000">
              <a:srgbClr val="000000">
                <a:alpha val="38039"/>
              </a:srgbClr>
            </a:outerShdw>
          </a:effectLst>
        </p:spPr>
      </p:cxnSp>
      <p:cxnSp>
        <p:nvCxnSpPr>
          <p:cNvPr id="407" name="Google Shape;407;p12"/>
          <p:cNvCxnSpPr/>
          <p:nvPr/>
        </p:nvCxnSpPr>
        <p:spPr>
          <a:xfrm flipH="1">
            <a:off x="1828800" y="4187952"/>
            <a:ext cx="4233672" cy="338328"/>
          </a:xfrm>
          <a:prstGeom prst="straightConnector1">
            <a:avLst/>
          </a:prstGeom>
          <a:noFill/>
          <a:ln cap="flat" cmpd="sng" w="25400">
            <a:solidFill>
              <a:srgbClr val="0F2439"/>
            </a:solidFill>
            <a:prstDash val="solid"/>
            <a:round/>
            <a:headEnd len="sm" w="sm" type="none"/>
            <a:tailEnd len="sm" w="sm" type="none"/>
          </a:ln>
          <a:effectLst>
            <a:outerShdw blurRad="40000" rotWithShape="0" dir="5400000" dist="20000">
              <a:srgbClr val="000000">
                <a:alpha val="38039"/>
              </a:srgbClr>
            </a:outerShdw>
          </a:effectLst>
        </p:spPr>
      </p:cxnSp>
      <p:cxnSp>
        <p:nvCxnSpPr>
          <p:cNvPr id="408" name="Google Shape;408;p12"/>
          <p:cNvCxnSpPr/>
          <p:nvPr/>
        </p:nvCxnSpPr>
        <p:spPr>
          <a:xfrm>
            <a:off x="6062472" y="4187952"/>
            <a:ext cx="4087368" cy="338328"/>
          </a:xfrm>
          <a:prstGeom prst="straightConnector1">
            <a:avLst/>
          </a:prstGeom>
          <a:noFill/>
          <a:ln cap="flat" cmpd="sng" w="25400">
            <a:solidFill>
              <a:srgbClr val="0F2439"/>
            </a:solidFill>
            <a:prstDash val="solid"/>
            <a:round/>
            <a:headEnd len="sm" w="sm" type="none"/>
            <a:tailEnd len="sm" w="sm" type="none"/>
          </a:ln>
          <a:effectLst>
            <a:outerShdw blurRad="40000" rotWithShape="0" dir="5400000" dist="20000">
              <a:srgbClr val="000000">
                <a:alpha val="38039"/>
              </a:srgbClr>
            </a:outerShdw>
          </a:effectLst>
        </p:spPr>
      </p:cxnSp>
      <p:cxnSp>
        <p:nvCxnSpPr>
          <p:cNvPr id="409" name="Google Shape;409;p12"/>
          <p:cNvCxnSpPr/>
          <p:nvPr/>
        </p:nvCxnSpPr>
        <p:spPr>
          <a:xfrm flipH="1">
            <a:off x="3383280" y="4187952"/>
            <a:ext cx="2679192" cy="1572768"/>
          </a:xfrm>
          <a:prstGeom prst="straightConnector1">
            <a:avLst/>
          </a:prstGeom>
          <a:noFill/>
          <a:ln cap="flat" cmpd="sng" w="25400">
            <a:solidFill>
              <a:srgbClr val="0F2439"/>
            </a:solidFill>
            <a:prstDash val="solid"/>
            <a:round/>
            <a:headEnd len="sm" w="sm" type="none"/>
            <a:tailEnd len="sm" w="sm" type="none"/>
          </a:ln>
          <a:effectLst>
            <a:outerShdw blurRad="40000" rotWithShape="0" dir="5400000" dist="20000">
              <a:srgbClr val="000000">
                <a:alpha val="38039"/>
              </a:srgbClr>
            </a:outerShdw>
          </a:effectLst>
        </p:spPr>
      </p:cxnSp>
      <p:cxnSp>
        <p:nvCxnSpPr>
          <p:cNvPr id="410" name="Google Shape;410;p12"/>
          <p:cNvCxnSpPr/>
          <p:nvPr/>
        </p:nvCxnSpPr>
        <p:spPr>
          <a:xfrm>
            <a:off x="6062472" y="4187952"/>
            <a:ext cx="2898647" cy="1572768"/>
          </a:xfrm>
          <a:prstGeom prst="straightConnector1">
            <a:avLst/>
          </a:prstGeom>
          <a:noFill/>
          <a:ln cap="flat" cmpd="sng" w="25400">
            <a:solidFill>
              <a:srgbClr val="0F2439"/>
            </a:solidFill>
            <a:prstDash val="solid"/>
            <a:round/>
            <a:headEnd len="sm" w="sm" type="none"/>
            <a:tailEnd len="sm" w="sm" type="none"/>
          </a:ln>
          <a:effectLst>
            <a:outerShdw blurRad="40000" rotWithShape="0" dir="5400000" dist="20000">
              <a:srgbClr val="000000">
                <a:alpha val="38039"/>
              </a:srgbClr>
            </a:outerShdw>
          </a:effectLst>
        </p:spPr>
      </p:cxnSp>
      <p:sp>
        <p:nvSpPr>
          <p:cNvPr id="411" name="Google Shape;411;p12"/>
          <p:cNvSpPr/>
          <p:nvPr/>
        </p:nvSpPr>
        <p:spPr>
          <a:xfrm>
            <a:off x="5349240" y="3474720"/>
            <a:ext cx="1463040" cy="1463040"/>
          </a:xfrm>
          <a:prstGeom prst="ellipse">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12" name="Google Shape;412;p12"/>
          <p:cNvSpPr txBox="1"/>
          <p:nvPr/>
        </p:nvSpPr>
        <p:spPr>
          <a:xfrm>
            <a:off x="5419750" y="3977650"/>
            <a:ext cx="1365000" cy="4617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2700" u="none" cap="none" strike="noStrike">
                <a:solidFill>
                  <a:srgbClr val="0F2439"/>
                </a:solidFill>
                <a:latin typeface="Arial"/>
                <a:ea typeface="Arial"/>
                <a:cs typeface="Arial"/>
                <a:sym typeface="Arial"/>
              </a:rPr>
              <a:t>Sam</a:t>
            </a:r>
            <a:endParaRPr/>
          </a:p>
        </p:txBody>
      </p:sp>
      <p:sp>
        <p:nvSpPr>
          <p:cNvPr id="413" name="Google Shape;413;p12"/>
          <p:cNvSpPr/>
          <p:nvPr/>
        </p:nvSpPr>
        <p:spPr>
          <a:xfrm>
            <a:off x="1188720" y="2743200"/>
            <a:ext cx="2194560" cy="640080"/>
          </a:xfrm>
          <a:prstGeom prst="roundRect">
            <a:avLst>
              <a:gd fmla="val 16667" name="adj"/>
            </a:avLst>
          </a:prstGeom>
          <a:solidFill>
            <a:srgbClr val="F2F4F6"/>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14" name="Google Shape;414;p12"/>
          <p:cNvSpPr txBox="1"/>
          <p:nvPr/>
        </p:nvSpPr>
        <p:spPr>
          <a:xfrm>
            <a:off x="1353312" y="2889504"/>
            <a:ext cx="1865400" cy="3231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1800" u="none" cap="none" strike="noStrike">
                <a:solidFill>
                  <a:srgbClr val="0F2439"/>
                </a:solidFill>
                <a:latin typeface="Arial"/>
                <a:ea typeface="Arial"/>
                <a:cs typeface="Arial"/>
                <a:sym typeface="Arial"/>
              </a:rPr>
              <a:t>Library</a:t>
            </a:r>
            <a:endParaRPr/>
          </a:p>
        </p:txBody>
      </p:sp>
      <p:sp>
        <p:nvSpPr>
          <p:cNvPr id="415" name="Google Shape;415;p12"/>
          <p:cNvSpPr/>
          <p:nvPr/>
        </p:nvSpPr>
        <p:spPr>
          <a:xfrm>
            <a:off x="4846320" y="2560320"/>
            <a:ext cx="2194560" cy="640080"/>
          </a:xfrm>
          <a:prstGeom prst="roundRect">
            <a:avLst>
              <a:gd fmla="val 16667" name="adj"/>
            </a:avLst>
          </a:prstGeom>
          <a:solidFill>
            <a:srgbClr val="F2F4F6"/>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05" name="Google Shape;405;p12"/>
          <p:cNvSpPr txBox="1"/>
          <p:nvPr/>
        </p:nvSpPr>
        <p:spPr>
          <a:xfrm>
            <a:off x="5010912" y="2706624"/>
            <a:ext cx="1865400" cy="3231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1800" u="none" cap="none" strike="noStrike">
                <a:solidFill>
                  <a:srgbClr val="0F2439"/>
                </a:solidFill>
                <a:latin typeface="Arial"/>
                <a:ea typeface="Arial"/>
                <a:cs typeface="Arial"/>
                <a:sym typeface="Arial"/>
              </a:rPr>
              <a:t>School</a:t>
            </a:r>
            <a:endParaRPr/>
          </a:p>
        </p:txBody>
      </p:sp>
      <p:sp>
        <p:nvSpPr>
          <p:cNvPr id="416" name="Google Shape;416;p12"/>
          <p:cNvSpPr/>
          <p:nvPr/>
        </p:nvSpPr>
        <p:spPr>
          <a:xfrm>
            <a:off x="8686800" y="2743200"/>
            <a:ext cx="2194560" cy="640080"/>
          </a:xfrm>
          <a:prstGeom prst="roundRect">
            <a:avLst>
              <a:gd fmla="val 16667" name="adj"/>
            </a:avLst>
          </a:prstGeom>
          <a:solidFill>
            <a:srgbClr val="F2F4F6"/>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17" name="Google Shape;417;p12"/>
          <p:cNvSpPr txBox="1"/>
          <p:nvPr/>
        </p:nvSpPr>
        <p:spPr>
          <a:xfrm>
            <a:off x="8851400" y="2743200"/>
            <a:ext cx="1865400" cy="6003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1800" u="none" cap="none" strike="noStrike">
                <a:solidFill>
                  <a:srgbClr val="0F2439"/>
                </a:solidFill>
                <a:latin typeface="Arial"/>
                <a:ea typeface="Arial"/>
                <a:cs typeface="Arial"/>
                <a:sym typeface="Arial"/>
              </a:rPr>
              <a:t>Local businesses</a:t>
            </a:r>
            <a:endParaRPr/>
          </a:p>
        </p:txBody>
      </p:sp>
      <p:sp>
        <p:nvSpPr>
          <p:cNvPr id="418" name="Google Shape;418;p12"/>
          <p:cNvSpPr/>
          <p:nvPr/>
        </p:nvSpPr>
        <p:spPr>
          <a:xfrm>
            <a:off x="822960" y="4251960"/>
            <a:ext cx="2194560" cy="640080"/>
          </a:xfrm>
          <a:prstGeom prst="roundRect">
            <a:avLst>
              <a:gd fmla="val 16667" name="adj"/>
            </a:avLst>
          </a:prstGeom>
          <a:solidFill>
            <a:srgbClr val="F2F4F6"/>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19" name="Google Shape;419;p12"/>
          <p:cNvSpPr txBox="1"/>
          <p:nvPr/>
        </p:nvSpPr>
        <p:spPr>
          <a:xfrm>
            <a:off x="987552" y="4398264"/>
            <a:ext cx="1865400" cy="3231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1800" u="none" cap="none" strike="noStrike">
                <a:solidFill>
                  <a:srgbClr val="0F2439"/>
                </a:solidFill>
                <a:latin typeface="Arial"/>
                <a:ea typeface="Arial"/>
                <a:cs typeface="Arial"/>
                <a:sym typeface="Arial"/>
              </a:rPr>
              <a:t>Neighbors</a:t>
            </a:r>
            <a:endParaRPr/>
          </a:p>
        </p:txBody>
      </p:sp>
      <p:sp>
        <p:nvSpPr>
          <p:cNvPr id="420" name="Google Shape;420;p12"/>
          <p:cNvSpPr/>
          <p:nvPr/>
        </p:nvSpPr>
        <p:spPr>
          <a:xfrm>
            <a:off x="9144000" y="4251960"/>
            <a:ext cx="2194560" cy="640080"/>
          </a:xfrm>
          <a:prstGeom prst="roundRect">
            <a:avLst>
              <a:gd fmla="val 16667" name="adj"/>
            </a:avLst>
          </a:prstGeom>
          <a:solidFill>
            <a:srgbClr val="F2F4F6"/>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21" name="Google Shape;421;p12"/>
          <p:cNvSpPr txBox="1"/>
          <p:nvPr/>
        </p:nvSpPr>
        <p:spPr>
          <a:xfrm>
            <a:off x="9308592" y="4398264"/>
            <a:ext cx="1865400" cy="3231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1800" u="none" cap="none" strike="noStrike">
                <a:solidFill>
                  <a:srgbClr val="0F2439"/>
                </a:solidFill>
                <a:latin typeface="Arial"/>
                <a:ea typeface="Arial"/>
                <a:cs typeface="Arial"/>
                <a:sym typeface="Arial"/>
              </a:rPr>
              <a:t>Clinic</a:t>
            </a:r>
            <a:endParaRPr/>
          </a:p>
        </p:txBody>
      </p:sp>
      <p:sp>
        <p:nvSpPr>
          <p:cNvPr id="422" name="Google Shape;422;p12"/>
          <p:cNvSpPr/>
          <p:nvPr/>
        </p:nvSpPr>
        <p:spPr>
          <a:xfrm>
            <a:off x="2377440" y="5486400"/>
            <a:ext cx="2194560" cy="640080"/>
          </a:xfrm>
          <a:prstGeom prst="roundRect">
            <a:avLst>
              <a:gd fmla="val 16667" name="adj"/>
            </a:avLst>
          </a:prstGeom>
          <a:solidFill>
            <a:srgbClr val="F2F4F6"/>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23" name="Google Shape;423;p12"/>
          <p:cNvSpPr txBox="1"/>
          <p:nvPr/>
        </p:nvSpPr>
        <p:spPr>
          <a:xfrm>
            <a:off x="2542032" y="5632704"/>
            <a:ext cx="1865400" cy="3231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1800" u="none" cap="none" strike="noStrike">
                <a:solidFill>
                  <a:srgbClr val="0F2439"/>
                </a:solidFill>
                <a:latin typeface="Arial"/>
                <a:ea typeface="Arial"/>
                <a:cs typeface="Arial"/>
                <a:sym typeface="Arial"/>
              </a:rPr>
              <a:t>Faith / culture</a:t>
            </a:r>
            <a:endParaRPr/>
          </a:p>
        </p:txBody>
      </p:sp>
      <p:sp>
        <p:nvSpPr>
          <p:cNvPr id="424" name="Google Shape;424;p12"/>
          <p:cNvSpPr/>
          <p:nvPr/>
        </p:nvSpPr>
        <p:spPr>
          <a:xfrm>
            <a:off x="7955279" y="5486400"/>
            <a:ext cx="2194560" cy="640080"/>
          </a:xfrm>
          <a:prstGeom prst="roundRect">
            <a:avLst>
              <a:gd fmla="val 16667" name="adj"/>
            </a:avLst>
          </a:prstGeom>
          <a:solidFill>
            <a:srgbClr val="F2F4F6"/>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25" name="Google Shape;425;p12"/>
          <p:cNvSpPr txBox="1"/>
          <p:nvPr/>
        </p:nvSpPr>
        <p:spPr>
          <a:xfrm>
            <a:off x="8119871" y="5632704"/>
            <a:ext cx="1865400" cy="3231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1800" u="none" cap="none" strike="noStrike">
                <a:solidFill>
                  <a:srgbClr val="0F2439"/>
                </a:solidFill>
                <a:latin typeface="Arial"/>
                <a:ea typeface="Arial"/>
                <a:cs typeface="Arial"/>
                <a:sym typeface="Arial"/>
              </a:rPr>
              <a:t>Recreation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30" name="Shape 430"/>
        <p:cNvGrpSpPr/>
        <p:nvPr/>
      </p:nvGrpSpPr>
      <p:grpSpPr>
        <a:xfrm>
          <a:off x="0" y="0"/>
          <a:ext cx="0" cy="0"/>
          <a:chOff x="0" y="0"/>
          <a:chExt cx="0" cy="0"/>
        </a:xfrm>
      </p:grpSpPr>
      <p:sp>
        <p:nvSpPr>
          <p:cNvPr id="431" name="Google Shape;431;p13"/>
          <p:cNvSpPr/>
          <p:nvPr/>
        </p:nvSpPr>
        <p:spPr>
          <a:xfrm>
            <a:off x="0" y="6510528"/>
            <a:ext cx="12191695" cy="347472"/>
          </a:xfrm>
          <a:prstGeom prst="rect">
            <a:avLst/>
          </a:prstGeom>
          <a:solidFill>
            <a:srgbClr val="0F2439"/>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432" name="Google Shape;432;p13"/>
          <p:cNvPicPr preferRelativeResize="0"/>
          <p:nvPr/>
        </p:nvPicPr>
        <p:blipFill rotWithShape="1">
          <a:blip r:embed="rId3">
            <a:alphaModFix/>
          </a:blip>
          <a:srcRect b="0" l="0" r="0" t="0"/>
          <a:stretch/>
        </p:blipFill>
        <p:spPr>
          <a:xfrm>
            <a:off x="594360" y="6620256"/>
            <a:ext cx="1508760" cy="146565"/>
          </a:xfrm>
          <a:prstGeom prst="rect">
            <a:avLst/>
          </a:prstGeom>
          <a:noFill/>
          <a:ln>
            <a:noFill/>
          </a:ln>
        </p:spPr>
      </p:pic>
      <p:sp>
        <p:nvSpPr>
          <p:cNvPr id="433" name="Google Shape;433;p13"/>
          <p:cNvSpPr txBox="1"/>
          <p:nvPr/>
        </p:nvSpPr>
        <p:spPr>
          <a:xfrm>
            <a:off x="2423160" y="6583680"/>
            <a:ext cx="7315200" cy="2286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1000" u="none" cap="none" strike="noStrike">
                <a:solidFill>
                  <a:srgbClr val="FFFFFF"/>
                </a:solidFill>
                <a:latin typeface="Arial"/>
                <a:ea typeface="Arial"/>
                <a:cs typeface="Arial"/>
                <a:sym typeface="Arial"/>
              </a:rPr>
              <a:t>IDRPP  |  October Community of Practice</a:t>
            </a:r>
            <a:endParaRPr/>
          </a:p>
        </p:txBody>
      </p:sp>
      <p:sp>
        <p:nvSpPr>
          <p:cNvPr id="434" name="Google Shape;434;p13"/>
          <p:cNvSpPr txBox="1"/>
          <p:nvPr/>
        </p:nvSpPr>
        <p:spPr>
          <a:xfrm>
            <a:off x="11018520" y="6583680"/>
            <a:ext cx="457200" cy="2286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1000" u="none" cap="none" strike="noStrike">
                <a:solidFill>
                  <a:srgbClr val="FFFFFF"/>
                </a:solidFill>
                <a:latin typeface="Arial"/>
                <a:ea typeface="Arial"/>
                <a:cs typeface="Arial"/>
                <a:sym typeface="Arial"/>
              </a:rPr>
              <a:t>13</a:t>
            </a:r>
            <a:endParaRPr/>
          </a:p>
        </p:txBody>
      </p:sp>
      <p:sp>
        <p:nvSpPr>
          <p:cNvPr id="435" name="Google Shape;435;p13"/>
          <p:cNvSpPr/>
          <p:nvPr/>
        </p:nvSpPr>
        <p:spPr>
          <a:xfrm>
            <a:off x="640080" y="530352"/>
            <a:ext cx="109728" cy="210312"/>
          </a:xfrm>
          <a:prstGeom prst="rect">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36" name="Google Shape;436;p13"/>
          <p:cNvSpPr txBox="1"/>
          <p:nvPr/>
        </p:nvSpPr>
        <p:spPr>
          <a:xfrm>
            <a:off x="896112" y="512064"/>
            <a:ext cx="10058400" cy="27432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1200" u="none" cap="none" strike="noStrike">
                <a:solidFill>
                  <a:srgbClr val="526171"/>
                </a:solidFill>
                <a:latin typeface="Arial"/>
                <a:ea typeface="Arial"/>
                <a:cs typeface="Arial"/>
                <a:sym typeface="Arial"/>
              </a:rPr>
              <a:t>FROM LISTS TO RELATIONSHIPS</a:t>
            </a:r>
            <a:endParaRPr/>
          </a:p>
        </p:txBody>
      </p:sp>
      <p:sp>
        <p:nvSpPr>
          <p:cNvPr id="437" name="Google Shape;437;p13"/>
          <p:cNvSpPr txBox="1"/>
          <p:nvPr/>
        </p:nvSpPr>
        <p:spPr>
          <a:xfrm>
            <a:off x="731520" y="1143000"/>
            <a:ext cx="10607100" cy="12159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lang="en-US" sz="3800">
                <a:solidFill>
                  <a:srgbClr val="0F2439"/>
                </a:solidFill>
              </a:rPr>
              <a:t>Sometimes the best resource isn't on a resource list. </a:t>
            </a:r>
            <a:endParaRPr/>
          </a:p>
        </p:txBody>
      </p:sp>
      <p:sp>
        <p:nvSpPr>
          <p:cNvPr id="438" name="Google Shape;438;p13"/>
          <p:cNvSpPr txBox="1"/>
          <p:nvPr/>
        </p:nvSpPr>
        <p:spPr>
          <a:xfrm>
            <a:off x="777240" y="2514600"/>
            <a:ext cx="640200" cy="10467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6500" u="none" cap="none" strike="noStrike">
                <a:solidFill>
                  <a:srgbClr val="FFB81C"/>
                </a:solidFill>
                <a:latin typeface="Arial"/>
                <a:ea typeface="Arial"/>
                <a:cs typeface="Arial"/>
                <a:sym typeface="Arial"/>
              </a:rPr>
              <a:t>“</a:t>
            </a:r>
            <a:endParaRPr/>
          </a:p>
        </p:txBody>
      </p:sp>
      <p:sp>
        <p:nvSpPr>
          <p:cNvPr id="439" name="Google Shape;439;p13"/>
          <p:cNvSpPr txBox="1"/>
          <p:nvPr/>
        </p:nvSpPr>
        <p:spPr>
          <a:xfrm>
            <a:off x="1325880" y="2743200"/>
            <a:ext cx="3566100" cy="11031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3100" u="none" cap="none" strike="noStrike">
                <a:solidFill>
                  <a:srgbClr val="0F2439"/>
                </a:solidFill>
                <a:latin typeface="Arial"/>
                <a:ea typeface="Arial"/>
                <a:cs typeface="Arial"/>
                <a:sym typeface="Arial"/>
              </a:rPr>
              <a:t>I know where</a:t>
            </a:r>
            <a:endParaRPr/>
          </a:p>
          <a:p>
            <a:pPr indent="0" lvl="0" marL="0" marR="0" rtl="0" algn="l">
              <a:spcBef>
                <a:spcPts val="800"/>
              </a:spcBef>
              <a:spcAft>
                <a:spcPts val="0"/>
              </a:spcAft>
              <a:buNone/>
            </a:pPr>
            <a:r>
              <a:rPr b="1" i="0" lang="en-US" sz="3100" u="none" cap="none" strike="noStrike">
                <a:solidFill>
                  <a:srgbClr val="0F2439"/>
                </a:solidFill>
                <a:latin typeface="Arial"/>
                <a:ea typeface="Arial"/>
                <a:cs typeface="Arial"/>
                <a:sym typeface="Arial"/>
              </a:rPr>
              <a:t>we can look.</a:t>
            </a:r>
            <a:endParaRPr/>
          </a:p>
        </p:txBody>
      </p:sp>
      <p:sp>
        <p:nvSpPr>
          <p:cNvPr id="440" name="Google Shape;440;p13"/>
          <p:cNvSpPr txBox="1"/>
          <p:nvPr/>
        </p:nvSpPr>
        <p:spPr>
          <a:xfrm>
            <a:off x="7315200" y="2514600"/>
            <a:ext cx="640200" cy="10467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6500" u="none" cap="none" strike="noStrike">
                <a:solidFill>
                  <a:srgbClr val="FFB81C"/>
                </a:solidFill>
                <a:latin typeface="Arial"/>
                <a:ea typeface="Arial"/>
                <a:cs typeface="Arial"/>
                <a:sym typeface="Arial"/>
              </a:rPr>
              <a:t>“</a:t>
            </a:r>
            <a:endParaRPr/>
          </a:p>
        </p:txBody>
      </p:sp>
      <p:sp>
        <p:nvSpPr>
          <p:cNvPr id="441" name="Google Shape;441;p13"/>
          <p:cNvSpPr txBox="1"/>
          <p:nvPr/>
        </p:nvSpPr>
        <p:spPr>
          <a:xfrm>
            <a:off x="7863840" y="2743200"/>
            <a:ext cx="3566100" cy="11031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3100" u="none" cap="none" strike="noStrike">
                <a:solidFill>
                  <a:srgbClr val="0F2439"/>
                </a:solidFill>
                <a:latin typeface="Arial"/>
                <a:ea typeface="Arial"/>
                <a:cs typeface="Arial"/>
                <a:sym typeface="Arial"/>
              </a:rPr>
              <a:t>I know who</a:t>
            </a:r>
            <a:endParaRPr/>
          </a:p>
          <a:p>
            <a:pPr indent="0" lvl="0" marL="0" marR="0" rtl="0" algn="l">
              <a:spcBef>
                <a:spcPts val="800"/>
              </a:spcBef>
              <a:spcAft>
                <a:spcPts val="0"/>
              </a:spcAft>
              <a:buNone/>
            </a:pPr>
            <a:r>
              <a:rPr b="1" i="0" lang="en-US" sz="3100" u="none" cap="none" strike="noStrike">
                <a:solidFill>
                  <a:srgbClr val="0F2439"/>
                </a:solidFill>
                <a:latin typeface="Arial"/>
                <a:ea typeface="Arial"/>
                <a:cs typeface="Arial"/>
                <a:sym typeface="Arial"/>
              </a:rPr>
              <a:t>we could ask.</a:t>
            </a:r>
            <a:endParaRPr/>
          </a:p>
        </p:txBody>
      </p:sp>
      <p:sp>
        <p:nvSpPr>
          <p:cNvPr id="442" name="Google Shape;442;p13"/>
          <p:cNvSpPr/>
          <p:nvPr/>
        </p:nvSpPr>
        <p:spPr>
          <a:xfrm>
            <a:off x="4983480" y="3310128"/>
            <a:ext cx="1554600" cy="594300"/>
          </a:xfrm>
          <a:prstGeom prst="rightArrow">
            <a:avLst>
              <a:gd fmla="val 50000" name="adj1"/>
              <a:gd fmla="val 50000" name="adj2"/>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43" name="Google Shape;443;p13"/>
          <p:cNvSpPr txBox="1"/>
          <p:nvPr/>
        </p:nvSpPr>
        <p:spPr>
          <a:xfrm>
            <a:off x="1280160" y="4663440"/>
            <a:ext cx="3657600" cy="3540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2000" u="none" cap="none" strike="noStrike">
                <a:solidFill>
                  <a:srgbClr val="526171"/>
                </a:solidFill>
                <a:latin typeface="Arial"/>
                <a:ea typeface="Arial"/>
                <a:cs typeface="Arial"/>
                <a:sym typeface="Arial"/>
              </a:rPr>
              <a:t>Resource knowledge</a:t>
            </a:r>
            <a:endParaRPr/>
          </a:p>
        </p:txBody>
      </p:sp>
      <p:sp>
        <p:nvSpPr>
          <p:cNvPr id="444" name="Google Shape;444;p13"/>
          <p:cNvSpPr txBox="1"/>
          <p:nvPr/>
        </p:nvSpPr>
        <p:spPr>
          <a:xfrm>
            <a:off x="7863840" y="4663440"/>
            <a:ext cx="3657600" cy="3540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2000" u="none" cap="none" strike="noStrike">
                <a:solidFill>
                  <a:srgbClr val="526171"/>
                </a:solidFill>
                <a:latin typeface="Arial"/>
                <a:ea typeface="Arial"/>
                <a:cs typeface="Arial"/>
                <a:sym typeface="Arial"/>
              </a:rPr>
              <a:t>Community connection</a:t>
            </a:r>
            <a:endParaRPr/>
          </a:p>
        </p:txBody>
      </p:sp>
      <p:sp>
        <p:nvSpPr>
          <p:cNvPr id="445" name="Google Shape;445;p13"/>
          <p:cNvSpPr txBox="1"/>
          <p:nvPr/>
        </p:nvSpPr>
        <p:spPr>
          <a:xfrm>
            <a:off x="777240" y="5669280"/>
            <a:ext cx="10515600" cy="4002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lang="en-US" sz="2300">
                <a:solidFill>
                  <a:srgbClr val="0F2439"/>
                </a:solidFill>
              </a:rPr>
              <a:t>Community </a:t>
            </a:r>
            <a:r>
              <a:rPr b="1" lang="en-US" sz="2300">
                <a:solidFill>
                  <a:srgbClr val="0F2439"/>
                </a:solidFill>
              </a:rPr>
              <a:t>connections</a:t>
            </a:r>
            <a:r>
              <a:rPr b="1" lang="en-US" sz="2300">
                <a:solidFill>
                  <a:srgbClr val="0F2439"/>
                </a:solidFill>
              </a:rPr>
              <a:t> can become employment connections.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63A"/>
        </a:solidFill>
      </p:bgPr>
    </p:bg>
    <p:spTree>
      <p:nvGrpSpPr>
        <p:cNvPr id="450" name="Shape 450"/>
        <p:cNvGrpSpPr/>
        <p:nvPr/>
      </p:nvGrpSpPr>
      <p:grpSpPr>
        <a:xfrm>
          <a:off x="0" y="0"/>
          <a:ext cx="0" cy="0"/>
          <a:chOff x="0" y="0"/>
          <a:chExt cx="0" cy="0"/>
        </a:xfrm>
      </p:grpSpPr>
      <p:sp>
        <p:nvSpPr>
          <p:cNvPr id="451" name="Google Shape;451;h72741f8a6107fdcd_0_489"/>
          <p:cNvSpPr txBox="1"/>
          <p:nvPr/>
        </p:nvSpPr>
        <p:spPr>
          <a:xfrm>
            <a:off x="548640" y="256032"/>
            <a:ext cx="10972800" cy="276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200" u="none" cap="none" strike="noStrike">
                <a:solidFill>
                  <a:srgbClr val="FDB81E"/>
                </a:solidFill>
                <a:latin typeface="Arial"/>
                <a:ea typeface="Arial"/>
                <a:cs typeface="Arial"/>
                <a:sym typeface="Arial"/>
              </a:rPr>
              <a:t>RURAL COMMUNITIES  •  CONNECTIONS &amp; CHOICE</a:t>
            </a:r>
            <a:endParaRPr/>
          </a:p>
        </p:txBody>
      </p:sp>
      <p:sp>
        <p:nvSpPr>
          <p:cNvPr id="452" name="Google Shape;452;h72741f8a6107fdcd_0_489"/>
          <p:cNvSpPr txBox="1"/>
          <p:nvPr/>
        </p:nvSpPr>
        <p:spPr>
          <a:xfrm>
            <a:off x="548640" y="685800"/>
            <a:ext cx="10972800" cy="585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3200" u="none" cap="none" strike="noStrike">
                <a:solidFill>
                  <a:srgbClr val="FFFFFF"/>
                </a:solidFill>
                <a:latin typeface="Arial"/>
                <a:ea typeface="Arial"/>
                <a:cs typeface="Arial"/>
                <a:sym typeface="Arial"/>
              </a:rPr>
              <a:t>When everybody knows everybody...</a:t>
            </a:r>
            <a:endParaRPr/>
          </a:p>
        </p:txBody>
      </p:sp>
      <p:sp>
        <p:nvSpPr>
          <p:cNvPr id="453" name="Google Shape;453;h72741f8a6107fdcd_0_489"/>
          <p:cNvSpPr/>
          <p:nvPr/>
        </p:nvSpPr>
        <p:spPr>
          <a:xfrm>
            <a:off x="548640" y="1691640"/>
            <a:ext cx="5440800" cy="2834700"/>
          </a:xfrm>
          <a:prstGeom prst="rect">
            <a:avLst/>
          </a:prstGeom>
          <a:solidFill>
            <a:srgbClr val="143D53"/>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54" name="Google Shape;454;h72741f8a6107fdcd_0_489"/>
          <p:cNvSpPr/>
          <p:nvPr/>
        </p:nvSpPr>
        <p:spPr>
          <a:xfrm>
            <a:off x="6199632" y="1691640"/>
            <a:ext cx="5440800" cy="2834700"/>
          </a:xfrm>
          <a:prstGeom prst="rect">
            <a:avLst/>
          </a:prstGeom>
          <a:solidFill>
            <a:srgbClr val="143D53"/>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55" name="Google Shape;455;h72741f8a6107fdcd_0_489"/>
          <p:cNvSpPr txBox="1"/>
          <p:nvPr/>
        </p:nvSpPr>
        <p:spPr>
          <a:xfrm>
            <a:off x="822960" y="1874519"/>
            <a:ext cx="4846200" cy="400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2000" u="none" cap="none" strike="noStrike">
                <a:solidFill>
                  <a:srgbClr val="FDB81E"/>
                </a:solidFill>
                <a:latin typeface="Arial"/>
                <a:ea typeface="Arial"/>
                <a:cs typeface="Arial"/>
                <a:sym typeface="Arial"/>
              </a:rPr>
              <a:t>THE OPPORTUNITIES</a:t>
            </a:r>
            <a:endParaRPr/>
          </a:p>
        </p:txBody>
      </p:sp>
      <p:sp>
        <p:nvSpPr>
          <p:cNvPr id="456" name="Google Shape;456;h72741f8a6107fdcd_0_489"/>
          <p:cNvSpPr txBox="1"/>
          <p:nvPr/>
        </p:nvSpPr>
        <p:spPr>
          <a:xfrm>
            <a:off x="822960" y="2395728"/>
            <a:ext cx="4846200" cy="1662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rgbClr val="FFFFFF"/>
                </a:solidFill>
                <a:latin typeface="Arial"/>
                <a:ea typeface="Arial"/>
                <a:cs typeface="Arial"/>
                <a:sym typeface="Arial"/>
              </a:rPr>
              <a:t>Personal introductions</a:t>
            </a:r>
            <a:endParaRPr/>
          </a:p>
          <a:p>
            <a:pPr indent="0" lvl="0" marL="0" marR="0" rtl="0" algn="l">
              <a:spcBef>
                <a:spcPts val="1200"/>
              </a:spcBef>
              <a:spcAft>
                <a:spcPts val="0"/>
              </a:spcAft>
              <a:buNone/>
            </a:pPr>
            <a:r>
              <a:rPr b="0" i="0" lang="en-US" sz="1800" u="none" cap="none" strike="noStrike">
                <a:solidFill>
                  <a:srgbClr val="FFFFFF"/>
                </a:solidFill>
                <a:latin typeface="Arial"/>
                <a:ea typeface="Arial"/>
                <a:cs typeface="Arial"/>
                <a:sym typeface="Arial"/>
              </a:rPr>
              <a:t>Trusted relationships</a:t>
            </a:r>
            <a:endParaRPr/>
          </a:p>
          <a:p>
            <a:pPr indent="0" lvl="0" marL="0" marR="0" rtl="0" algn="l">
              <a:spcBef>
                <a:spcPts val="1200"/>
              </a:spcBef>
              <a:spcAft>
                <a:spcPts val="0"/>
              </a:spcAft>
              <a:buNone/>
            </a:pPr>
            <a:r>
              <a:rPr b="0" i="0" lang="en-US" sz="1800" u="none" cap="none" strike="noStrike">
                <a:solidFill>
                  <a:srgbClr val="FFFFFF"/>
                </a:solidFill>
                <a:latin typeface="Arial"/>
                <a:ea typeface="Arial"/>
                <a:cs typeface="Arial"/>
                <a:sym typeface="Arial"/>
              </a:rPr>
              <a:t>Community support</a:t>
            </a:r>
            <a:endParaRPr/>
          </a:p>
          <a:p>
            <a:pPr indent="0" lvl="0" marL="0" marR="0" rtl="0" algn="l">
              <a:spcBef>
                <a:spcPts val="1200"/>
              </a:spcBef>
              <a:spcAft>
                <a:spcPts val="0"/>
              </a:spcAft>
              <a:buNone/>
            </a:pPr>
            <a:r>
              <a:rPr b="0" i="0" lang="en-US" sz="1800" u="none" cap="none" strike="noStrike">
                <a:solidFill>
                  <a:srgbClr val="FFFFFF"/>
                </a:solidFill>
                <a:latin typeface="Arial"/>
                <a:ea typeface="Arial"/>
                <a:cs typeface="Arial"/>
                <a:sym typeface="Arial"/>
              </a:rPr>
              <a:t>Word-of-mouth job leads</a:t>
            </a:r>
            <a:endParaRPr/>
          </a:p>
        </p:txBody>
      </p:sp>
      <p:sp>
        <p:nvSpPr>
          <p:cNvPr id="457" name="Google Shape;457;h72741f8a6107fdcd_0_489"/>
          <p:cNvSpPr txBox="1"/>
          <p:nvPr/>
        </p:nvSpPr>
        <p:spPr>
          <a:xfrm>
            <a:off x="6473952" y="1874519"/>
            <a:ext cx="4846200" cy="400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2000" u="none" cap="none" strike="noStrike">
                <a:solidFill>
                  <a:srgbClr val="FDB81E"/>
                </a:solidFill>
                <a:latin typeface="Arial"/>
                <a:ea typeface="Arial"/>
                <a:cs typeface="Arial"/>
                <a:sym typeface="Arial"/>
              </a:rPr>
              <a:t>THE CHALLENGES</a:t>
            </a:r>
            <a:endParaRPr/>
          </a:p>
        </p:txBody>
      </p:sp>
      <p:sp>
        <p:nvSpPr>
          <p:cNvPr id="458" name="Google Shape;458;h72741f8a6107fdcd_0_489"/>
          <p:cNvSpPr txBox="1"/>
          <p:nvPr/>
        </p:nvSpPr>
        <p:spPr>
          <a:xfrm>
            <a:off x="6473952" y="2395728"/>
            <a:ext cx="4846200" cy="1662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rgbClr val="FFFFFF"/>
                </a:solidFill>
                <a:latin typeface="Arial"/>
                <a:ea typeface="Arial"/>
                <a:cs typeface="Arial"/>
                <a:sym typeface="Arial"/>
              </a:rPr>
              <a:t>Less privacy</a:t>
            </a:r>
            <a:endParaRPr/>
          </a:p>
          <a:p>
            <a:pPr indent="0" lvl="0" marL="0" marR="0" rtl="0" algn="l">
              <a:spcBef>
                <a:spcPts val="1200"/>
              </a:spcBef>
              <a:spcAft>
                <a:spcPts val="0"/>
              </a:spcAft>
              <a:buNone/>
            </a:pPr>
            <a:r>
              <a:rPr b="0" i="0" lang="en-US" sz="1800" u="none" cap="none" strike="noStrike">
                <a:solidFill>
                  <a:srgbClr val="FFFFFF"/>
                </a:solidFill>
                <a:latin typeface="Arial"/>
                <a:ea typeface="Arial"/>
                <a:cs typeface="Arial"/>
                <a:sym typeface="Arial"/>
              </a:rPr>
              <a:t>People making assumptions</a:t>
            </a:r>
            <a:endParaRPr/>
          </a:p>
          <a:p>
            <a:pPr indent="0" lvl="0" marL="0" marR="0" rtl="0" algn="l">
              <a:spcBef>
                <a:spcPts val="1200"/>
              </a:spcBef>
              <a:spcAft>
                <a:spcPts val="0"/>
              </a:spcAft>
              <a:buNone/>
            </a:pPr>
            <a:r>
              <a:rPr b="0" i="0" lang="en-US" sz="1800" u="none" cap="none" strike="noStrike">
                <a:solidFill>
                  <a:srgbClr val="FFFFFF"/>
                </a:solidFill>
                <a:latin typeface="Arial"/>
                <a:ea typeface="Arial"/>
                <a:cs typeface="Arial"/>
                <a:sym typeface="Arial"/>
              </a:rPr>
              <a:t>Family expectations</a:t>
            </a:r>
            <a:endParaRPr/>
          </a:p>
          <a:p>
            <a:pPr indent="0" lvl="0" marL="0" marR="0" rtl="0" algn="l">
              <a:spcBef>
                <a:spcPts val="1200"/>
              </a:spcBef>
              <a:spcAft>
                <a:spcPts val="0"/>
              </a:spcAft>
              <a:buNone/>
            </a:pPr>
            <a:r>
              <a:rPr b="0" i="0" lang="en-US" sz="1800" u="none" cap="none" strike="noStrike">
                <a:solidFill>
                  <a:srgbClr val="FFFFFF"/>
                </a:solidFill>
                <a:latin typeface="Arial"/>
                <a:ea typeface="Arial"/>
                <a:cs typeface="Arial"/>
                <a:sym typeface="Arial"/>
              </a:rPr>
              <a:t>Past reputations following someone</a:t>
            </a:r>
            <a:endParaRPr/>
          </a:p>
        </p:txBody>
      </p:sp>
      <p:sp>
        <p:nvSpPr>
          <p:cNvPr id="459" name="Google Shape;459;h72741f8a6107fdcd_0_489"/>
          <p:cNvSpPr/>
          <p:nvPr/>
        </p:nvSpPr>
        <p:spPr>
          <a:xfrm>
            <a:off x="548640" y="4736592"/>
            <a:ext cx="11091600" cy="1554600"/>
          </a:xfrm>
          <a:prstGeom prst="rect">
            <a:avLst/>
          </a:prstGeom>
          <a:solidFill>
            <a:srgbClr val="143D53"/>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60" name="Google Shape;460;h72741f8a6107fdcd_0_489"/>
          <p:cNvSpPr txBox="1"/>
          <p:nvPr/>
        </p:nvSpPr>
        <p:spPr>
          <a:xfrm>
            <a:off x="822960" y="4892040"/>
            <a:ext cx="105156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800" u="none" cap="none" strike="noStrike">
                <a:solidFill>
                  <a:srgbClr val="FDB81E"/>
                </a:solidFill>
                <a:latin typeface="Arial"/>
                <a:ea typeface="Arial"/>
                <a:cs typeface="Arial"/>
                <a:sym typeface="Arial"/>
              </a:rPr>
              <a:t>THINK ABOUT SAM</a:t>
            </a:r>
            <a:endParaRPr/>
          </a:p>
        </p:txBody>
      </p:sp>
      <p:sp>
        <p:nvSpPr>
          <p:cNvPr id="461" name="Google Shape;461;h72741f8a6107fdcd_0_489"/>
          <p:cNvSpPr txBox="1"/>
          <p:nvPr/>
        </p:nvSpPr>
        <p:spPr>
          <a:xfrm>
            <a:off x="822960" y="5266944"/>
            <a:ext cx="10470000" cy="800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rgbClr val="FFFFFF"/>
                </a:solidFill>
                <a:latin typeface="Arial"/>
                <a:ea typeface="Arial"/>
                <a:cs typeface="Arial"/>
                <a:sym typeface="Arial"/>
              </a:rPr>
              <a:t>Sam has deep community connections but wants to keep disability information private.</a:t>
            </a:r>
            <a:endParaRPr/>
          </a:p>
          <a:p>
            <a:pPr indent="0" lvl="0" marL="0" marR="0" rtl="0" algn="l">
              <a:spcBef>
                <a:spcPts val="1200"/>
              </a:spcBef>
              <a:spcAft>
                <a:spcPts val="0"/>
              </a:spcAft>
              <a:buNone/>
            </a:pPr>
            <a:r>
              <a:rPr b="0" i="0" lang="en-US" sz="1800" u="none" cap="none" strike="noStrike">
                <a:solidFill>
                  <a:srgbClr val="FFFFFF"/>
                </a:solidFill>
                <a:latin typeface="Arial"/>
                <a:ea typeface="Arial"/>
                <a:cs typeface="Arial"/>
                <a:sym typeface="Arial"/>
              </a:rPr>
              <a:t>How can we use those connections without taking away Sam’s choices?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66" name="Shape 466"/>
        <p:cNvGrpSpPr/>
        <p:nvPr/>
      </p:nvGrpSpPr>
      <p:grpSpPr>
        <a:xfrm>
          <a:off x="0" y="0"/>
          <a:ext cx="0" cy="0"/>
          <a:chOff x="0" y="0"/>
          <a:chExt cx="0" cy="0"/>
        </a:xfrm>
      </p:grpSpPr>
      <p:sp>
        <p:nvSpPr>
          <p:cNvPr id="467" name="Google Shape;467;p15"/>
          <p:cNvSpPr/>
          <p:nvPr/>
        </p:nvSpPr>
        <p:spPr>
          <a:xfrm>
            <a:off x="0" y="6510528"/>
            <a:ext cx="12191695" cy="347472"/>
          </a:xfrm>
          <a:prstGeom prst="rect">
            <a:avLst/>
          </a:prstGeom>
          <a:solidFill>
            <a:srgbClr val="0F2439"/>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468" name="Google Shape;468;p15"/>
          <p:cNvPicPr preferRelativeResize="0"/>
          <p:nvPr/>
        </p:nvPicPr>
        <p:blipFill rotWithShape="1">
          <a:blip r:embed="rId3">
            <a:alphaModFix/>
          </a:blip>
          <a:srcRect b="0" l="0" r="0" t="0"/>
          <a:stretch/>
        </p:blipFill>
        <p:spPr>
          <a:xfrm>
            <a:off x="594360" y="6620256"/>
            <a:ext cx="1508760" cy="146565"/>
          </a:xfrm>
          <a:prstGeom prst="rect">
            <a:avLst/>
          </a:prstGeom>
          <a:noFill/>
          <a:ln>
            <a:noFill/>
          </a:ln>
        </p:spPr>
      </p:pic>
      <p:sp>
        <p:nvSpPr>
          <p:cNvPr id="469" name="Google Shape;469;p15"/>
          <p:cNvSpPr txBox="1"/>
          <p:nvPr/>
        </p:nvSpPr>
        <p:spPr>
          <a:xfrm>
            <a:off x="2423160" y="6583680"/>
            <a:ext cx="7315200" cy="2286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1000" u="none" cap="none" strike="noStrike">
                <a:solidFill>
                  <a:srgbClr val="FFFFFF"/>
                </a:solidFill>
                <a:latin typeface="Arial"/>
                <a:ea typeface="Arial"/>
                <a:cs typeface="Arial"/>
                <a:sym typeface="Arial"/>
              </a:rPr>
              <a:t>IDRPP  |  October Community of Practice</a:t>
            </a:r>
            <a:endParaRPr/>
          </a:p>
        </p:txBody>
      </p:sp>
      <p:sp>
        <p:nvSpPr>
          <p:cNvPr id="470" name="Google Shape;470;p15"/>
          <p:cNvSpPr txBox="1"/>
          <p:nvPr/>
        </p:nvSpPr>
        <p:spPr>
          <a:xfrm>
            <a:off x="11018520" y="6583680"/>
            <a:ext cx="457200" cy="2286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1000" u="none" cap="none" strike="noStrike">
                <a:solidFill>
                  <a:srgbClr val="FFFFFF"/>
                </a:solidFill>
                <a:latin typeface="Arial"/>
                <a:ea typeface="Arial"/>
                <a:cs typeface="Arial"/>
                <a:sym typeface="Arial"/>
              </a:rPr>
              <a:t>15</a:t>
            </a:r>
            <a:endParaRPr/>
          </a:p>
        </p:txBody>
      </p:sp>
      <p:sp>
        <p:nvSpPr>
          <p:cNvPr id="471" name="Google Shape;471;p15"/>
          <p:cNvSpPr/>
          <p:nvPr/>
        </p:nvSpPr>
        <p:spPr>
          <a:xfrm>
            <a:off x="640080" y="530352"/>
            <a:ext cx="109728" cy="210312"/>
          </a:xfrm>
          <a:prstGeom prst="rect">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72" name="Google Shape;472;p15"/>
          <p:cNvSpPr txBox="1"/>
          <p:nvPr/>
        </p:nvSpPr>
        <p:spPr>
          <a:xfrm>
            <a:off x="896112" y="512064"/>
            <a:ext cx="10058400" cy="27432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1200" u="none" cap="none" strike="noStrike">
                <a:solidFill>
                  <a:srgbClr val="526171"/>
                </a:solidFill>
                <a:latin typeface="Arial"/>
                <a:ea typeface="Arial"/>
                <a:cs typeface="Arial"/>
                <a:sym typeface="Arial"/>
              </a:rPr>
              <a:t>CULTURE + RURAL LIFE</a:t>
            </a:r>
            <a:endParaRPr/>
          </a:p>
        </p:txBody>
      </p:sp>
      <p:sp>
        <p:nvSpPr>
          <p:cNvPr id="473" name="Google Shape;473;p15"/>
          <p:cNvSpPr txBox="1"/>
          <p:nvPr/>
        </p:nvSpPr>
        <p:spPr>
          <a:xfrm>
            <a:off x="731520" y="1143000"/>
            <a:ext cx="10607100" cy="5850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3500" u="none" cap="none" strike="noStrike">
                <a:solidFill>
                  <a:srgbClr val="0F2439"/>
                </a:solidFill>
                <a:latin typeface="Arial"/>
                <a:ea typeface="Arial"/>
                <a:cs typeface="Arial"/>
                <a:sym typeface="Arial"/>
              </a:rPr>
              <a:t>A better opportunity—by whose definition?</a:t>
            </a:r>
            <a:endParaRPr/>
          </a:p>
        </p:txBody>
      </p:sp>
      <p:cxnSp>
        <p:nvCxnSpPr>
          <p:cNvPr id="474" name="Google Shape;474;p15"/>
          <p:cNvCxnSpPr/>
          <p:nvPr/>
        </p:nvCxnSpPr>
        <p:spPr>
          <a:xfrm rot="10800000">
            <a:off x="5989320" y="4297680"/>
            <a:ext cx="0" cy="1280160"/>
          </a:xfrm>
          <a:prstGeom prst="straightConnector1">
            <a:avLst/>
          </a:prstGeom>
          <a:noFill/>
          <a:ln cap="flat" cmpd="sng" w="63500">
            <a:solidFill>
              <a:srgbClr val="0F2439"/>
            </a:solidFill>
            <a:prstDash val="solid"/>
            <a:round/>
            <a:headEnd len="sm" w="sm" type="none"/>
            <a:tailEnd len="sm" w="sm" type="none"/>
          </a:ln>
          <a:effectLst>
            <a:outerShdw blurRad="40000" rotWithShape="0" dir="5400000" dist="20000">
              <a:srgbClr val="000000">
                <a:alpha val="38039"/>
              </a:srgbClr>
            </a:outerShdw>
          </a:effectLst>
        </p:spPr>
      </p:cxnSp>
      <p:cxnSp>
        <p:nvCxnSpPr>
          <p:cNvPr id="475" name="Google Shape;475;p15"/>
          <p:cNvCxnSpPr/>
          <p:nvPr/>
        </p:nvCxnSpPr>
        <p:spPr>
          <a:xfrm rot="10800000">
            <a:off x="4488720" y="3409380"/>
            <a:ext cx="1500600" cy="888300"/>
          </a:xfrm>
          <a:prstGeom prst="straightConnector1">
            <a:avLst/>
          </a:prstGeom>
          <a:noFill/>
          <a:ln cap="flat" cmpd="sng" w="63500">
            <a:solidFill>
              <a:srgbClr val="0F2439"/>
            </a:solidFill>
            <a:prstDash val="solid"/>
            <a:round/>
            <a:headEnd len="sm" w="sm" type="none"/>
            <a:tailEnd len="sm" w="sm" type="none"/>
          </a:ln>
          <a:effectLst>
            <a:outerShdw blurRad="40000" rotWithShape="0" dir="5400000" dist="20000">
              <a:srgbClr val="000000">
                <a:alpha val="38039"/>
              </a:srgbClr>
            </a:outerShdw>
          </a:effectLst>
        </p:spPr>
      </p:cxnSp>
      <p:cxnSp>
        <p:nvCxnSpPr>
          <p:cNvPr id="476" name="Google Shape;476;p15"/>
          <p:cNvCxnSpPr/>
          <p:nvPr/>
        </p:nvCxnSpPr>
        <p:spPr>
          <a:xfrm flipH="1" rot="10800000">
            <a:off x="5989320" y="3290880"/>
            <a:ext cx="1500600" cy="1006800"/>
          </a:xfrm>
          <a:prstGeom prst="straightConnector1">
            <a:avLst/>
          </a:prstGeom>
          <a:noFill/>
          <a:ln cap="flat" cmpd="sng" w="63500">
            <a:solidFill>
              <a:srgbClr val="0F2439"/>
            </a:solidFill>
            <a:prstDash val="solid"/>
            <a:round/>
            <a:headEnd len="sm" w="sm" type="none"/>
            <a:tailEnd len="sm" w="sm" type="none"/>
          </a:ln>
          <a:effectLst>
            <a:outerShdw blurRad="40000" rotWithShape="0" dir="5400000" dist="20000">
              <a:srgbClr val="000000">
                <a:alpha val="38039"/>
              </a:srgbClr>
            </a:outerShdw>
          </a:effectLst>
        </p:spPr>
      </p:cxnSp>
      <p:sp>
        <p:nvSpPr>
          <p:cNvPr id="477" name="Google Shape;477;p15"/>
          <p:cNvSpPr/>
          <p:nvPr/>
        </p:nvSpPr>
        <p:spPr>
          <a:xfrm>
            <a:off x="5449824" y="5157216"/>
            <a:ext cx="1051560" cy="1051560"/>
          </a:xfrm>
          <a:prstGeom prst="ellipse">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78" name="Google Shape;478;p15"/>
          <p:cNvSpPr txBox="1"/>
          <p:nvPr/>
        </p:nvSpPr>
        <p:spPr>
          <a:xfrm>
            <a:off x="5632704" y="5486400"/>
            <a:ext cx="914400" cy="36576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2100" u="none" cap="none" strike="noStrike">
                <a:solidFill>
                  <a:srgbClr val="0F2439"/>
                </a:solidFill>
                <a:latin typeface="Arial"/>
                <a:ea typeface="Arial"/>
                <a:cs typeface="Arial"/>
                <a:sym typeface="Arial"/>
              </a:rPr>
              <a:t>Sam</a:t>
            </a:r>
            <a:endParaRPr/>
          </a:p>
        </p:txBody>
      </p:sp>
      <p:sp>
        <p:nvSpPr>
          <p:cNvPr id="479" name="Google Shape;479;p15"/>
          <p:cNvSpPr txBox="1"/>
          <p:nvPr/>
        </p:nvSpPr>
        <p:spPr>
          <a:xfrm>
            <a:off x="656040" y="2824380"/>
            <a:ext cx="4572000" cy="4926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2900" u="none" cap="none" strike="noStrike">
                <a:solidFill>
                  <a:srgbClr val="0F2439"/>
                </a:solidFill>
                <a:latin typeface="Arial"/>
                <a:ea typeface="Arial"/>
                <a:cs typeface="Arial"/>
                <a:sym typeface="Arial"/>
              </a:rPr>
              <a:t>More openings</a:t>
            </a:r>
            <a:endParaRPr/>
          </a:p>
        </p:txBody>
      </p:sp>
      <p:sp>
        <p:nvSpPr>
          <p:cNvPr id="480" name="Google Shape;480;p15"/>
          <p:cNvSpPr txBox="1"/>
          <p:nvPr/>
        </p:nvSpPr>
        <p:spPr>
          <a:xfrm>
            <a:off x="1513750" y="3703325"/>
            <a:ext cx="2856600" cy="7542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2300" u="none" cap="none" strike="noStrike">
                <a:solidFill>
                  <a:srgbClr val="526171"/>
                </a:solidFill>
                <a:latin typeface="Arial"/>
                <a:ea typeface="Arial"/>
                <a:cs typeface="Arial"/>
                <a:sym typeface="Arial"/>
              </a:rPr>
              <a:t>What options could a move create?</a:t>
            </a:r>
            <a:endParaRPr/>
          </a:p>
        </p:txBody>
      </p:sp>
      <p:sp>
        <p:nvSpPr>
          <p:cNvPr id="481" name="Google Shape;481;p15"/>
          <p:cNvSpPr txBox="1"/>
          <p:nvPr/>
        </p:nvSpPr>
        <p:spPr>
          <a:xfrm>
            <a:off x="7315200" y="2824380"/>
            <a:ext cx="4389000" cy="4926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2900" u="none" cap="none" strike="noStrike">
                <a:solidFill>
                  <a:srgbClr val="0F2439"/>
                </a:solidFill>
                <a:latin typeface="Arial"/>
                <a:ea typeface="Arial"/>
                <a:cs typeface="Arial"/>
                <a:sym typeface="Arial"/>
              </a:rPr>
              <a:t>Existing belonging</a:t>
            </a:r>
            <a:endParaRPr/>
          </a:p>
        </p:txBody>
      </p:sp>
      <p:sp>
        <p:nvSpPr>
          <p:cNvPr id="482" name="Google Shape;482;p15"/>
          <p:cNvSpPr txBox="1"/>
          <p:nvPr/>
        </p:nvSpPr>
        <p:spPr>
          <a:xfrm>
            <a:off x="7818901" y="3703325"/>
            <a:ext cx="3519600" cy="7542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2300" u="none" cap="none" strike="noStrike">
                <a:solidFill>
                  <a:srgbClr val="526171"/>
                </a:solidFill>
                <a:latin typeface="Arial"/>
                <a:ea typeface="Arial"/>
                <a:cs typeface="Arial"/>
                <a:sym typeface="Arial"/>
              </a:rPr>
              <a:t>What connections could be lost?</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F2439"/>
        </a:solidFill>
      </p:bgPr>
    </p:bg>
    <p:spTree>
      <p:nvGrpSpPr>
        <p:cNvPr id="487" name="Shape 487"/>
        <p:cNvGrpSpPr/>
        <p:nvPr/>
      </p:nvGrpSpPr>
      <p:grpSpPr>
        <a:xfrm>
          <a:off x="0" y="0"/>
          <a:ext cx="0" cy="0"/>
          <a:chOff x="0" y="0"/>
          <a:chExt cx="0" cy="0"/>
        </a:xfrm>
      </p:grpSpPr>
      <p:sp>
        <p:nvSpPr>
          <p:cNvPr id="488" name="Google Shape;488;p16"/>
          <p:cNvSpPr/>
          <p:nvPr/>
        </p:nvSpPr>
        <p:spPr>
          <a:xfrm>
            <a:off x="0" y="6510528"/>
            <a:ext cx="12191695" cy="347472"/>
          </a:xfrm>
          <a:prstGeom prst="rect">
            <a:avLst/>
          </a:prstGeom>
          <a:solidFill>
            <a:srgbClr val="0F2439"/>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489" name="Google Shape;489;p16"/>
          <p:cNvPicPr preferRelativeResize="0"/>
          <p:nvPr/>
        </p:nvPicPr>
        <p:blipFill rotWithShape="1">
          <a:blip r:embed="rId3">
            <a:alphaModFix/>
          </a:blip>
          <a:srcRect b="0" l="0" r="0" t="0"/>
          <a:stretch/>
        </p:blipFill>
        <p:spPr>
          <a:xfrm>
            <a:off x="594360" y="6620256"/>
            <a:ext cx="1508760" cy="146565"/>
          </a:xfrm>
          <a:prstGeom prst="rect">
            <a:avLst/>
          </a:prstGeom>
          <a:noFill/>
          <a:ln>
            <a:noFill/>
          </a:ln>
        </p:spPr>
      </p:pic>
      <p:sp>
        <p:nvSpPr>
          <p:cNvPr id="490" name="Google Shape;490;p16"/>
          <p:cNvSpPr txBox="1"/>
          <p:nvPr/>
        </p:nvSpPr>
        <p:spPr>
          <a:xfrm>
            <a:off x="2423160" y="6583680"/>
            <a:ext cx="7315200" cy="2286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1000" u="none" cap="none" strike="noStrike">
                <a:solidFill>
                  <a:srgbClr val="FFFFFF"/>
                </a:solidFill>
                <a:latin typeface="Arial"/>
                <a:ea typeface="Arial"/>
                <a:cs typeface="Arial"/>
                <a:sym typeface="Arial"/>
              </a:rPr>
              <a:t>IDRPP  |  October Community of Practice</a:t>
            </a:r>
            <a:endParaRPr/>
          </a:p>
        </p:txBody>
      </p:sp>
      <p:sp>
        <p:nvSpPr>
          <p:cNvPr id="491" name="Google Shape;491;p16"/>
          <p:cNvSpPr txBox="1"/>
          <p:nvPr/>
        </p:nvSpPr>
        <p:spPr>
          <a:xfrm>
            <a:off x="11018520" y="6583680"/>
            <a:ext cx="457200" cy="2286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1000" u="none" cap="none" strike="noStrike">
                <a:solidFill>
                  <a:srgbClr val="FFFFFF"/>
                </a:solidFill>
                <a:latin typeface="Arial"/>
                <a:ea typeface="Arial"/>
                <a:cs typeface="Arial"/>
                <a:sym typeface="Arial"/>
              </a:rPr>
              <a:t>16</a:t>
            </a:r>
            <a:endParaRPr/>
          </a:p>
        </p:txBody>
      </p:sp>
      <p:sp>
        <p:nvSpPr>
          <p:cNvPr id="492" name="Google Shape;492;p16"/>
          <p:cNvSpPr/>
          <p:nvPr/>
        </p:nvSpPr>
        <p:spPr>
          <a:xfrm>
            <a:off x="640080" y="530352"/>
            <a:ext cx="109728" cy="210312"/>
          </a:xfrm>
          <a:prstGeom prst="rect">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93" name="Google Shape;493;p16"/>
          <p:cNvSpPr txBox="1"/>
          <p:nvPr/>
        </p:nvSpPr>
        <p:spPr>
          <a:xfrm>
            <a:off x="896112" y="512064"/>
            <a:ext cx="10058400" cy="27432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1200" u="none" cap="none" strike="noStrike">
                <a:solidFill>
                  <a:srgbClr val="D7E2EA"/>
                </a:solidFill>
                <a:latin typeface="Arial"/>
                <a:ea typeface="Arial"/>
                <a:cs typeface="Arial"/>
                <a:sym typeface="Arial"/>
              </a:rPr>
              <a:t>WHOLE-PERSON PRACTICE</a:t>
            </a:r>
            <a:endParaRPr/>
          </a:p>
        </p:txBody>
      </p:sp>
      <p:sp>
        <p:nvSpPr>
          <p:cNvPr id="494" name="Google Shape;494;p16"/>
          <p:cNvSpPr txBox="1"/>
          <p:nvPr/>
        </p:nvSpPr>
        <p:spPr>
          <a:xfrm>
            <a:off x="803565" y="3043123"/>
            <a:ext cx="4800600" cy="15033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4400" u="none" cap="none" strike="noStrike">
                <a:solidFill>
                  <a:srgbClr val="FFFFFF"/>
                </a:solidFill>
                <a:latin typeface="Arial"/>
                <a:ea typeface="Arial"/>
                <a:cs typeface="Arial"/>
                <a:sym typeface="Arial"/>
              </a:rPr>
              <a:t>How does</a:t>
            </a:r>
            <a:endParaRPr/>
          </a:p>
          <a:p>
            <a:pPr indent="0" lvl="0" marL="0" marR="0" rtl="0" algn="ctr">
              <a:spcBef>
                <a:spcPts val="800"/>
              </a:spcBef>
              <a:spcAft>
                <a:spcPts val="0"/>
              </a:spcAft>
              <a:buNone/>
            </a:pPr>
            <a:r>
              <a:rPr b="1" i="0" lang="en-US" sz="4400" u="none" cap="none" strike="noStrike">
                <a:solidFill>
                  <a:srgbClr val="FFFFFF"/>
                </a:solidFill>
                <a:latin typeface="Arial"/>
                <a:ea typeface="Arial"/>
                <a:cs typeface="Arial"/>
                <a:sym typeface="Arial"/>
              </a:rPr>
              <a:t>their world work?</a:t>
            </a:r>
            <a:endParaRPr/>
          </a:p>
        </p:txBody>
      </p:sp>
      <p:sp>
        <p:nvSpPr>
          <p:cNvPr id="495" name="Google Shape;495;p16"/>
          <p:cNvSpPr/>
          <p:nvPr/>
        </p:nvSpPr>
        <p:spPr>
          <a:xfrm>
            <a:off x="5989320" y="1691640"/>
            <a:ext cx="64008" cy="4069080"/>
          </a:xfrm>
          <a:prstGeom prst="rect">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96" name="Google Shape;496;p16"/>
          <p:cNvSpPr txBox="1"/>
          <p:nvPr/>
        </p:nvSpPr>
        <p:spPr>
          <a:xfrm>
            <a:off x="6537960" y="1965960"/>
            <a:ext cx="4892040" cy="109728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2700" u="none" cap="none" strike="noStrike">
                <a:solidFill>
                  <a:srgbClr val="FFFFFF"/>
                </a:solidFill>
                <a:latin typeface="Arial"/>
                <a:ea typeface="Arial"/>
                <a:cs typeface="Arial"/>
                <a:sym typeface="Arial"/>
              </a:rPr>
              <a:t>Who do you trust?</a:t>
            </a:r>
            <a:endParaRPr/>
          </a:p>
        </p:txBody>
      </p:sp>
      <p:sp>
        <p:nvSpPr>
          <p:cNvPr id="497" name="Google Shape;497;p16"/>
          <p:cNvSpPr txBox="1"/>
          <p:nvPr/>
        </p:nvSpPr>
        <p:spPr>
          <a:xfrm>
            <a:off x="6537960" y="3246120"/>
            <a:ext cx="4892040" cy="109728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2700" u="none" cap="none" strike="noStrike">
                <a:solidFill>
                  <a:srgbClr val="FFFFFF"/>
                </a:solidFill>
                <a:latin typeface="Arial"/>
                <a:ea typeface="Arial"/>
                <a:cs typeface="Arial"/>
                <a:sym typeface="Arial"/>
              </a:rPr>
              <a:t>What responsibilities matter?</a:t>
            </a:r>
            <a:endParaRPr/>
          </a:p>
        </p:txBody>
      </p:sp>
      <p:sp>
        <p:nvSpPr>
          <p:cNvPr id="498" name="Google Shape;498;p16"/>
          <p:cNvSpPr txBox="1"/>
          <p:nvPr/>
        </p:nvSpPr>
        <p:spPr>
          <a:xfrm>
            <a:off x="6537960" y="4526279"/>
            <a:ext cx="4892040" cy="109728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2700" u="none" cap="none" strike="noStrike">
                <a:solidFill>
                  <a:srgbClr val="FFFFFF"/>
                </a:solidFill>
                <a:latin typeface="Arial"/>
                <a:ea typeface="Arial"/>
                <a:cs typeface="Arial"/>
                <a:sym typeface="Arial"/>
              </a:rPr>
              <a:t>What would a good working</a:t>
            </a:r>
            <a:endParaRPr/>
          </a:p>
          <a:p>
            <a:pPr indent="0" lvl="0" marL="0" marR="0" rtl="0" algn="l">
              <a:spcBef>
                <a:spcPts val="800"/>
              </a:spcBef>
              <a:spcAft>
                <a:spcPts val="0"/>
              </a:spcAft>
              <a:buNone/>
            </a:pPr>
            <a:r>
              <a:rPr b="0" i="0" lang="en-US" sz="2700" u="none" cap="none" strike="noStrike">
                <a:solidFill>
                  <a:srgbClr val="FFFFFF"/>
                </a:solidFill>
                <a:latin typeface="Arial"/>
                <a:ea typeface="Arial"/>
                <a:cs typeface="Arial"/>
                <a:sym typeface="Arial"/>
              </a:rPr>
              <a:t>life look like to you?</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03" name="Shape 503"/>
        <p:cNvGrpSpPr/>
        <p:nvPr/>
      </p:nvGrpSpPr>
      <p:grpSpPr>
        <a:xfrm>
          <a:off x="0" y="0"/>
          <a:ext cx="0" cy="0"/>
          <a:chOff x="0" y="0"/>
          <a:chExt cx="0" cy="0"/>
        </a:xfrm>
      </p:grpSpPr>
      <p:sp>
        <p:nvSpPr>
          <p:cNvPr id="504" name="Google Shape;504;p17"/>
          <p:cNvSpPr/>
          <p:nvPr/>
        </p:nvSpPr>
        <p:spPr>
          <a:xfrm>
            <a:off x="0" y="6510528"/>
            <a:ext cx="12191695" cy="347472"/>
          </a:xfrm>
          <a:prstGeom prst="rect">
            <a:avLst/>
          </a:prstGeom>
          <a:solidFill>
            <a:srgbClr val="0F2439"/>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505" name="Google Shape;505;p17"/>
          <p:cNvPicPr preferRelativeResize="0"/>
          <p:nvPr/>
        </p:nvPicPr>
        <p:blipFill rotWithShape="1">
          <a:blip r:embed="rId3">
            <a:alphaModFix/>
          </a:blip>
          <a:srcRect b="0" l="0" r="0" t="0"/>
          <a:stretch/>
        </p:blipFill>
        <p:spPr>
          <a:xfrm>
            <a:off x="594360" y="6620256"/>
            <a:ext cx="1508760" cy="146565"/>
          </a:xfrm>
          <a:prstGeom prst="rect">
            <a:avLst/>
          </a:prstGeom>
          <a:noFill/>
          <a:ln>
            <a:noFill/>
          </a:ln>
        </p:spPr>
      </p:pic>
      <p:sp>
        <p:nvSpPr>
          <p:cNvPr id="506" name="Google Shape;506;p17"/>
          <p:cNvSpPr txBox="1"/>
          <p:nvPr/>
        </p:nvSpPr>
        <p:spPr>
          <a:xfrm>
            <a:off x="2423160" y="6583680"/>
            <a:ext cx="7315200" cy="2286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1000" u="none" cap="none" strike="noStrike">
                <a:solidFill>
                  <a:srgbClr val="FFFFFF"/>
                </a:solidFill>
                <a:latin typeface="Arial"/>
                <a:ea typeface="Arial"/>
                <a:cs typeface="Arial"/>
                <a:sym typeface="Arial"/>
              </a:rPr>
              <a:t>IDRPP  |  October Community of Practice</a:t>
            </a:r>
            <a:endParaRPr/>
          </a:p>
        </p:txBody>
      </p:sp>
      <p:sp>
        <p:nvSpPr>
          <p:cNvPr id="507" name="Google Shape;507;p17"/>
          <p:cNvSpPr txBox="1"/>
          <p:nvPr/>
        </p:nvSpPr>
        <p:spPr>
          <a:xfrm>
            <a:off x="11018520" y="6583680"/>
            <a:ext cx="457200" cy="2286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1000" u="none" cap="none" strike="noStrike">
                <a:solidFill>
                  <a:srgbClr val="FFFFFF"/>
                </a:solidFill>
                <a:latin typeface="Arial"/>
                <a:ea typeface="Arial"/>
                <a:cs typeface="Arial"/>
                <a:sym typeface="Arial"/>
              </a:rPr>
              <a:t>17</a:t>
            </a:r>
            <a:endParaRPr/>
          </a:p>
        </p:txBody>
      </p:sp>
      <p:sp>
        <p:nvSpPr>
          <p:cNvPr id="508" name="Google Shape;508;p17"/>
          <p:cNvSpPr/>
          <p:nvPr/>
        </p:nvSpPr>
        <p:spPr>
          <a:xfrm>
            <a:off x="640080" y="530352"/>
            <a:ext cx="109728" cy="210312"/>
          </a:xfrm>
          <a:prstGeom prst="rect">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09" name="Google Shape;509;p17"/>
          <p:cNvSpPr txBox="1"/>
          <p:nvPr/>
        </p:nvSpPr>
        <p:spPr>
          <a:xfrm>
            <a:off x="896112" y="512064"/>
            <a:ext cx="10058400" cy="27432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1200" u="none" cap="none" strike="noStrike">
                <a:solidFill>
                  <a:srgbClr val="526171"/>
                </a:solidFill>
                <a:latin typeface="Arial"/>
                <a:ea typeface="Arial"/>
                <a:cs typeface="Arial"/>
                <a:sym typeface="Arial"/>
              </a:rPr>
              <a:t>AGE + IDENTITY</a:t>
            </a:r>
            <a:endParaRPr/>
          </a:p>
        </p:txBody>
      </p:sp>
      <p:sp>
        <p:nvSpPr>
          <p:cNvPr id="510" name="Google Shape;510;p17"/>
          <p:cNvSpPr txBox="1"/>
          <p:nvPr/>
        </p:nvSpPr>
        <p:spPr>
          <a:xfrm>
            <a:off x="754345" y="1472288"/>
            <a:ext cx="10607100" cy="5850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3500" u="none" cap="none" strike="noStrike">
                <a:solidFill>
                  <a:srgbClr val="0F2439"/>
                </a:solidFill>
                <a:latin typeface="Arial"/>
                <a:ea typeface="Arial"/>
                <a:cs typeface="Arial"/>
                <a:sym typeface="Arial"/>
              </a:rPr>
              <a:t>Same experience. Different first impression?</a:t>
            </a:r>
            <a:endParaRPr/>
          </a:p>
        </p:txBody>
      </p:sp>
      <p:sp>
        <p:nvSpPr>
          <p:cNvPr id="511" name="Google Shape;511;p17"/>
          <p:cNvSpPr/>
          <p:nvPr/>
        </p:nvSpPr>
        <p:spPr>
          <a:xfrm>
            <a:off x="777240" y="2743200"/>
            <a:ext cx="4892040" cy="2560320"/>
          </a:xfrm>
          <a:prstGeom prst="rect">
            <a:avLst/>
          </a:prstGeom>
          <a:solidFill>
            <a:srgbClr val="F2F4F6"/>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12" name="Google Shape;512;p17"/>
          <p:cNvSpPr/>
          <p:nvPr/>
        </p:nvSpPr>
        <p:spPr>
          <a:xfrm>
            <a:off x="2697465" y="3017520"/>
            <a:ext cx="1051500" cy="54900"/>
          </a:xfrm>
          <a:prstGeom prst="rect">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13" name="Google Shape;513;p17"/>
          <p:cNvSpPr/>
          <p:nvPr/>
        </p:nvSpPr>
        <p:spPr>
          <a:xfrm>
            <a:off x="6446520" y="2743200"/>
            <a:ext cx="4892040" cy="2560320"/>
          </a:xfrm>
          <a:prstGeom prst="rect">
            <a:avLst/>
          </a:prstGeom>
          <a:solidFill>
            <a:srgbClr val="F2F4F6"/>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14" name="Google Shape;514;p17"/>
          <p:cNvSpPr/>
          <p:nvPr/>
        </p:nvSpPr>
        <p:spPr>
          <a:xfrm>
            <a:off x="8366770" y="3017545"/>
            <a:ext cx="1051500" cy="54900"/>
          </a:xfrm>
          <a:prstGeom prst="rect">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15" name="Google Shape;515;p17"/>
          <p:cNvSpPr txBox="1"/>
          <p:nvPr/>
        </p:nvSpPr>
        <p:spPr>
          <a:xfrm>
            <a:off x="1051560" y="3474720"/>
            <a:ext cx="4343400" cy="11955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3400" u="none" cap="none" strike="noStrike">
                <a:solidFill>
                  <a:srgbClr val="0F2439"/>
                </a:solidFill>
                <a:latin typeface="Arial"/>
                <a:ea typeface="Arial"/>
                <a:cs typeface="Arial"/>
                <a:sym typeface="Arial"/>
              </a:rPr>
              <a:t>25+ years</a:t>
            </a:r>
            <a:endParaRPr/>
          </a:p>
          <a:p>
            <a:pPr indent="0" lvl="0" marL="0" marR="0" rtl="0" algn="ctr">
              <a:spcBef>
                <a:spcPts val="800"/>
              </a:spcBef>
              <a:spcAft>
                <a:spcPts val="0"/>
              </a:spcAft>
              <a:buNone/>
            </a:pPr>
            <a:r>
              <a:rPr b="1" i="0" lang="en-US" sz="3400" u="none" cap="none" strike="noStrike">
                <a:solidFill>
                  <a:srgbClr val="0F2439"/>
                </a:solidFill>
                <a:latin typeface="Arial"/>
                <a:ea typeface="Arial"/>
                <a:cs typeface="Arial"/>
                <a:sym typeface="Arial"/>
              </a:rPr>
              <a:t>of experience</a:t>
            </a:r>
            <a:endParaRPr/>
          </a:p>
        </p:txBody>
      </p:sp>
      <p:sp>
        <p:nvSpPr>
          <p:cNvPr id="516" name="Google Shape;516;p17"/>
          <p:cNvSpPr txBox="1"/>
          <p:nvPr/>
        </p:nvSpPr>
        <p:spPr>
          <a:xfrm>
            <a:off x="6720840" y="3337560"/>
            <a:ext cx="4343400" cy="15444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2800" u="none" cap="none" strike="noStrike">
                <a:solidFill>
                  <a:srgbClr val="0F2439"/>
                </a:solidFill>
                <a:latin typeface="Arial"/>
                <a:ea typeface="Arial"/>
                <a:cs typeface="Arial"/>
                <a:sym typeface="Arial"/>
              </a:rPr>
              <a:t>Customer relations</a:t>
            </a:r>
            <a:endParaRPr/>
          </a:p>
          <a:p>
            <a:pPr indent="0" lvl="0" marL="0" marR="0" rtl="0" algn="ctr">
              <a:spcBef>
                <a:spcPts val="800"/>
              </a:spcBef>
              <a:spcAft>
                <a:spcPts val="0"/>
              </a:spcAft>
              <a:buNone/>
            </a:pPr>
            <a:r>
              <a:rPr b="1" i="0" lang="en-US" sz="2800" u="none" cap="none" strike="noStrike">
                <a:solidFill>
                  <a:srgbClr val="0F2439"/>
                </a:solidFill>
                <a:latin typeface="Arial"/>
                <a:ea typeface="Arial"/>
                <a:cs typeface="Arial"/>
                <a:sym typeface="Arial"/>
              </a:rPr>
              <a:t>Scheduling</a:t>
            </a:r>
            <a:endParaRPr/>
          </a:p>
          <a:p>
            <a:pPr indent="0" lvl="0" marL="0" marR="0" rtl="0" algn="ctr">
              <a:spcBef>
                <a:spcPts val="800"/>
              </a:spcBef>
              <a:spcAft>
                <a:spcPts val="0"/>
              </a:spcAft>
              <a:buNone/>
            </a:pPr>
            <a:r>
              <a:rPr b="1" i="0" lang="en-US" sz="2800" u="none" cap="none" strike="noStrike">
                <a:solidFill>
                  <a:srgbClr val="0F2439"/>
                </a:solidFill>
                <a:latin typeface="Arial"/>
                <a:ea typeface="Arial"/>
                <a:cs typeface="Arial"/>
                <a:sym typeface="Arial"/>
              </a:rPr>
              <a:t>Team leadership</a:t>
            </a:r>
            <a:endParaRPr/>
          </a:p>
        </p:txBody>
      </p:sp>
      <p:sp>
        <p:nvSpPr>
          <p:cNvPr id="517" name="Google Shape;517;p17"/>
          <p:cNvSpPr/>
          <p:nvPr/>
        </p:nvSpPr>
        <p:spPr>
          <a:xfrm>
            <a:off x="4572000" y="5577840"/>
            <a:ext cx="2971800" cy="640080"/>
          </a:xfrm>
          <a:prstGeom prst="roundRect">
            <a:avLst>
              <a:gd fmla="val 16667" name="adj"/>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18" name="Google Shape;518;p17"/>
          <p:cNvSpPr txBox="1"/>
          <p:nvPr/>
        </p:nvSpPr>
        <p:spPr>
          <a:xfrm>
            <a:off x="4736592" y="5724144"/>
            <a:ext cx="2642700" cy="3231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1800" u="none" cap="none" strike="noStrike">
                <a:solidFill>
                  <a:srgbClr val="0F2439"/>
                </a:solidFill>
                <a:latin typeface="Arial"/>
                <a:ea typeface="Arial"/>
                <a:cs typeface="Arial"/>
                <a:sym typeface="Arial"/>
              </a:rPr>
              <a:t>SAME PERSON</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23" name="Shape 523"/>
        <p:cNvGrpSpPr/>
        <p:nvPr/>
      </p:nvGrpSpPr>
      <p:grpSpPr>
        <a:xfrm>
          <a:off x="0" y="0"/>
          <a:ext cx="0" cy="0"/>
          <a:chOff x="0" y="0"/>
          <a:chExt cx="0" cy="0"/>
        </a:xfrm>
      </p:grpSpPr>
      <p:sp>
        <p:nvSpPr>
          <p:cNvPr id="524" name="Google Shape;524;p18"/>
          <p:cNvSpPr/>
          <p:nvPr/>
        </p:nvSpPr>
        <p:spPr>
          <a:xfrm>
            <a:off x="0" y="6510528"/>
            <a:ext cx="12191695" cy="347472"/>
          </a:xfrm>
          <a:prstGeom prst="rect">
            <a:avLst/>
          </a:prstGeom>
          <a:solidFill>
            <a:srgbClr val="0F2439"/>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525" name="Google Shape;525;p18"/>
          <p:cNvPicPr preferRelativeResize="0"/>
          <p:nvPr/>
        </p:nvPicPr>
        <p:blipFill rotWithShape="1">
          <a:blip r:embed="rId3">
            <a:alphaModFix/>
          </a:blip>
          <a:srcRect b="0" l="0" r="0" t="0"/>
          <a:stretch/>
        </p:blipFill>
        <p:spPr>
          <a:xfrm>
            <a:off x="594360" y="6620256"/>
            <a:ext cx="1508760" cy="146565"/>
          </a:xfrm>
          <a:prstGeom prst="rect">
            <a:avLst/>
          </a:prstGeom>
          <a:noFill/>
          <a:ln>
            <a:noFill/>
          </a:ln>
        </p:spPr>
      </p:pic>
      <p:sp>
        <p:nvSpPr>
          <p:cNvPr id="526" name="Google Shape;526;p18"/>
          <p:cNvSpPr txBox="1"/>
          <p:nvPr/>
        </p:nvSpPr>
        <p:spPr>
          <a:xfrm>
            <a:off x="2423160" y="6583680"/>
            <a:ext cx="7315200" cy="2286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1000" u="none" cap="none" strike="noStrike">
                <a:solidFill>
                  <a:srgbClr val="FFFFFF"/>
                </a:solidFill>
                <a:latin typeface="Arial"/>
                <a:ea typeface="Arial"/>
                <a:cs typeface="Arial"/>
                <a:sym typeface="Arial"/>
              </a:rPr>
              <a:t>IDRPP  |  October Community of Practice</a:t>
            </a:r>
            <a:endParaRPr/>
          </a:p>
        </p:txBody>
      </p:sp>
      <p:sp>
        <p:nvSpPr>
          <p:cNvPr id="527" name="Google Shape;527;p18"/>
          <p:cNvSpPr txBox="1"/>
          <p:nvPr/>
        </p:nvSpPr>
        <p:spPr>
          <a:xfrm>
            <a:off x="11018520" y="6583680"/>
            <a:ext cx="457200" cy="2286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1000" u="none" cap="none" strike="noStrike">
                <a:solidFill>
                  <a:srgbClr val="FFFFFF"/>
                </a:solidFill>
                <a:latin typeface="Arial"/>
                <a:ea typeface="Arial"/>
                <a:cs typeface="Arial"/>
                <a:sym typeface="Arial"/>
              </a:rPr>
              <a:t>18</a:t>
            </a:r>
            <a:endParaRPr/>
          </a:p>
        </p:txBody>
      </p:sp>
      <p:sp>
        <p:nvSpPr>
          <p:cNvPr id="528" name="Google Shape;528;p18"/>
          <p:cNvSpPr/>
          <p:nvPr/>
        </p:nvSpPr>
        <p:spPr>
          <a:xfrm>
            <a:off x="640080" y="530352"/>
            <a:ext cx="109728" cy="210312"/>
          </a:xfrm>
          <a:prstGeom prst="rect">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29" name="Google Shape;529;p18"/>
          <p:cNvSpPr txBox="1"/>
          <p:nvPr/>
        </p:nvSpPr>
        <p:spPr>
          <a:xfrm>
            <a:off x="896112" y="512064"/>
            <a:ext cx="10058400" cy="27432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1200" u="none" cap="none" strike="noStrike">
                <a:solidFill>
                  <a:srgbClr val="526171"/>
                </a:solidFill>
                <a:latin typeface="Arial"/>
                <a:ea typeface="Arial"/>
                <a:cs typeface="Arial"/>
                <a:sym typeface="Arial"/>
              </a:rPr>
              <a:t>DIGNITY ACROSS THE LIFESPAN</a:t>
            </a:r>
            <a:endParaRPr/>
          </a:p>
        </p:txBody>
      </p:sp>
      <p:sp>
        <p:nvSpPr>
          <p:cNvPr id="530" name="Google Shape;530;p18"/>
          <p:cNvSpPr txBox="1"/>
          <p:nvPr/>
        </p:nvSpPr>
        <p:spPr>
          <a:xfrm>
            <a:off x="731520" y="1143000"/>
            <a:ext cx="10607100" cy="6312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3800" u="none" cap="none" strike="noStrike">
                <a:solidFill>
                  <a:srgbClr val="0F2439"/>
                </a:solidFill>
                <a:latin typeface="Arial"/>
                <a:ea typeface="Arial"/>
                <a:cs typeface="Arial"/>
                <a:sym typeface="Arial"/>
              </a:rPr>
              <a:t>How old do we treat an adult?</a:t>
            </a:r>
            <a:endParaRPr/>
          </a:p>
        </p:txBody>
      </p:sp>
      <p:sp>
        <p:nvSpPr>
          <p:cNvPr id="531" name="Google Shape;531;p18"/>
          <p:cNvSpPr txBox="1"/>
          <p:nvPr/>
        </p:nvSpPr>
        <p:spPr>
          <a:xfrm>
            <a:off x="777240" y="2377440"/>
            <a:ext cx="4297800" cy="14007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8800" u="none" cap="none" strike="noStrike">
                <a:solidFill>
                  <a:srgbClr val="0F2439"/>
                </a:solidFill>
                <a:latin typeface="Arial"/>
                <a:ea typeface="Arial"/>
                <a:cs typeface="Arial"/>
                <a:sym typeface="Arial"/>
              </a:rPr>
              <a:t>22</a:t>
            </a:r>
            <a:endParaRPr/>
          </a:p>
        </p:txBody>
      </p:sp>
      <p:sp>
        <p:nvSpPr>
          <p:cNvPr id="532" name="Google Shape;532;p18"/>
          <p:cNvSpPr txBox="1"/>
          <p:nvPr/>
        </p:nvSpPr>
        <p:spPr>
          <a:xfrm>
            <a:off x="6446520" y="2377440"/>
            <a:ext cx="4297800" cy="14007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8800" u="none" cap="none" strike="noStrike">
                <a:solidFill>
                  <a:srgbClr val="0F2439"/>
                </a:solidFill>
                <a:latin typeface="Arial"/>
                <a:ea typeface="Arial"/>
                <a:cs typeface="Arial"/>
                <a:sym typeface="Arial"/>
              </a:rPr>
              <a:t>60</a:t>
            </a:r>
            <a:endParaRPr/>
          </a:p>
        </p:txBody>
      </p:sp>
      <p:sp>
        <p:nvSpPr>
          <p:cNvPr id="533" name="Google Shape;533;p18"/>
          <p:cNvSpPr txBox="1"/>
          <p:nvPr/>
        </p:nvSpPr>
        <p:spPr>
          <a:xfrm>
            <a:off x="758903" y="3778150"/>
            <a:ext cx="4663500" cy="9183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0" i="0" lang="en-US" sz="2500" u="none" cap="none" strike="noStrike">
                <a:solidFill>
                  <a:srgbClr val="526171"/>
                </a:solidFill>
                <a:latin typeface="Arial"/>
                <a:ea typeface="Arial"/>
                <a:cs typeface="Arial"/>
                <a:sym typeface="Arial"/>
              </a:rPr>
              <a:t>An adult deserving</a:t>
            </a:r>
            <a:endParaRPr/>
          </a:p>
          <a:p>
            <a:pPr indent="0" lvl="0" marL="0" marR="0" rtl="0" algn="ctr">
              <a:spcBef>
                <a:spcPts val="800"/>
              </a:spcBef>
              <a:spcAft>
                <a:spcPts val="0"/>
              </a:spcAft>
              <a:buNone/>
            </a:pPr>
            <a:r>
              <a:rPr b="0" i="0" lang="en-US" sz="2500" u="none" cap="none" strike="noStrike">
                <a:solidFill>
                  <a:srgbClr val="526171"/>
                </a:solidFill>
                <a:latin typeface="Arial"/>
                <a:ea typeface="Arial"/>
                <a:cs typeface="Arial"/>
                <a:sym typeface="Arial"/>
              </a:rPr>
              <a:t>respectful communication.</a:t>
            </a:r>
            <a:endParaRPr/>
          </a:p>
        </p:txBody>
      </p:sp>
      <p:sp>
        <p:nvSpPr>
          <p:cNvPr id="534" name="Google Shape;534;p18"/>
          <p:cNvSpPr txBox="1"/>
          <p:nvPr/>
        </p:nvSpPr>
        <p:spPr>
          <a:xfrm>
            <a:off x="6428183" y="3778150"/>
            <a:ext cx="4663500" cy="9183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0" i="0" lang="en-US" sz="2500" u="none" cap="none" strike="noStrike">
                <a:solidFill>
                  <a:srgbClr val="526171"/>
                </a:solidFill>
                <a:latin typeface="Arial"/>
                <a:ea typeface="Arial"/>
                <a:cs typeface="Arial"/>
                <a:sym typeface="Arial"/>
              </a:rPr>
              <a:t>A professional with</a:t>
            </a:r>
            <a:endParaRPr/>
          </a:p>
          <a:p>
            <a:pPr indent="0" lvl="0" marL="0" marR="0" rtl="0" algn="ctr">
              <a:spcBef>
                <a:spcPts val="800"/>
              </a:spcBef>
              <a:spcAft>
                <a:spcPts val="0"/>
              </a:spcAft>
              <a:buNone/>
            </a:pPr>
            <a:r>
              <a:rPr b="0" i="0" lang="en-US" sz="2500" u="none" cap="none" strike="noStrike">
                <a:solidFill>
                  <a:srgbClr val="526171"/>
                </a:solidFill>
                <a:latin typeface="Arial"/>
                <a:ea typeface="Arial"/>
                <a:cs typeface="Arial"/>
                <a:sym typeface="Arial"/>
              </a:rPr>
              <a:t>experience and ambition.</a:t>
            </a:r>
            <a:endParaRPr/>
          </a:p>
        </p:txBody>
      </p:sp>
      <p:sp>
        <p:nvSpPr>
          <p:cNvPr id="535" name="Google Shape;535;p18"/>
          <p:cNvSpPr txBox="1"/>
          <p:nvPr/>
        </p:nvSpPr>
        <p:spPr>
          <a:xfrm>
            <a:off x="777240" y="5852160"/>
            <a:ext cx="10515600" cy="4002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2300" u="none" cap="none" strike="noStrike">
                <a:solidFill>
                  <a:srgbClr val="0F2439"/>
                </a:solidFill>
                <a:latin typeface="Arial"/>
                <a:ea typeface="Arial"/>
                <a:cs typeface="Arial"/>
                <a:sym typeface="Arial"/>
              </a:rPr>
              <a:t>Support needs do not erase adulthood or experience.</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40" name="Shape 540"/>
        <p:cNvGrpSpPr/>
        <p:nvPr/>
      </p:nvGrpSpPr>
      <p:grpSpPr>
        <a:xfrm>
          <a:off x="0" y="0"/>
          <a:ext cx="0" cy="0"/>
          <a:chOff x="0" y="0"/>
          <a:chExt cx="0" cy="0"/>
        </a:xfrm>
      </p:grpSpPr>
      <p:sp>
        <p:nvSpPr>
          <p:cNvPr id="541" name="Google Shape;541;p19"/>
          <p:cNvSpPr/>
          <p:nvPr/>
        </p:nvSpPr>
        <p:spPr>
          <a:xfrm>
            <a:off x="0" y="6510528"/>
            <a:ext cx="12191695" cy="347472"/>
          </a:xfrm>
          <a:prstGeom prst="rect">
            <a:avLst/>
          </a:prstGeom>
          <a:solidFill>
            <a:srgbClr val="0F2439"/>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542" name="Google Shape;542;p19"/>
          <p:cNvPicPr preferRelativeResize="0"/>
          <p:nvPr/>
        </p:nvPicPr>
        <p:blipFill rotWithShape="1">
          <a:blip r:embed="rId3">
            <a:alphaModFix/>
          </a:blip>
          <a:srcRect b="0" l="0" r="0" t="0"/>
          <a:stretch/>
        </p:blipFill>
        <p:spPr>
          <a:xfrm>
            <a:off x="594360" y="6620256"/>
            <a:ext cx="1508760" cy="146565"/>
          </a:xfrm>
          <a:prstGeom prst="rect">
            <a:avLst/>
          </a:prstGeom>
          <a:noFill/>
          <a:ln>
            <a:noFill/>
          </a:ln>
        </p:spPr>
      </p:pic>
      <p:sp>
        <p:nvSpPr>
          <p:cNvPr id="543" name="Google Shape;543;p19"/>
          <p:cNvSpPr txBox="1"/>
          <p:nvPr/>
        </p:nvSpPr>
        <p:spPr>
          <a:xfrm>
            <a:off x="2423160" y="6583680"/>
            <a:ext cx="7315200" cy="2286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1000" u="none" cap="none" strike="noStrike">
                <a:solidFill>
                  <a:srgbClr val="FFFFFF"/>
                </a:solidFill>
                <a:latin typeface="Arial"/>
                <a:ea typeface="Arial"/>
                <a:cs typeface="Arial"/>
                <a:sym typeface="Arial"/>
              </a:rPr>
              <a:t>IDRPP  |  October Community of Practice</a:t>
            </a:r>
            <a:endParaRPr/>
          </a:p>
        </p:txBody>
      </p:sp>
      <p:sp>
        <p:nvSpPr>
          <p:cNvPr id="544" name="Google Shape;544;p19"/>
          <p:cNvSpPr txBox="1"/>
          <p:nvPr/>
        </p:nvSpPr>
        <p:spPr>
          <a:xfrm>
            <a:off x="11018520" y="6583680"/>
            <a:ext cx="457200" cy="2286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1000" u="none" cap="none" strike="noStrike">
                <a:solidFill>
                  <a:srgbClr val="FFFFFF"/>
                </a:solidFill>
                <a:latin typeface="Arial"/>
                <a:ea typeface="Arial"/>
                <a:cs typeface="Arial"/>
                <a:sym typeface="Arial"/>
              </a:rPr>
              <a:t>19</a:t>
            </a:r>
            <a:endParaRPr/>
          </a:p>
        </p:txBody>
      </p:sp>
      <p:sp>
        <p:nvSpPr>
          <p:cNvPr id="545" name="Google Shape;545;p19"/>
          <p:cNvSpPr/>
          <p:nvPr/>
        </p:nvSpPr>
        <p:spPr>
          <a:xfrm>
            <a:off x="640080" y="530352"/>
            <a:ext cx="109728" cy="210312"/>
          </a:xfrm>
          <a:prstGeom prst="rect">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46" name="Google Shape;546;p19"/>
          <p:cNvSpPr txBox="1"/>
          <p:nvPr/>
        </p:nvSpPr>
        <p:spPr>
          <a:xfrm>
            <a:off x="896112" y="512064"/>
            <a:ext cx="10058400" cy="27432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1200" u="none" cap="none" strike="noStrike">
                <a:solidFill>
                  <a:srgbClr val="526171"/>
                </a:solidFill>
                <a:latin typeface="Arial"/>
                <a:ea typeface="Arial"/>
                <a:cs typeface="Arial"/>
                <a:sym typeface="Arial"/>
              </a:rPr>
              <a:t>WHO OWNS THE STORY?</a:t>
            </a:r>
            <a:endParaRPr/>
          </a:p>
        </p:txBody>
      </p:sp>
      <p:sp>
        <p:nvSpPr>
          <p:cNvPr id="547" name="Google Shape;547;p19"/>
          <p:cNvSpPr/>
          <p:nvPr/>
        </p:nvSpPr>
        <p:spPr>
          <a:xfrm>
            <a:off x="0" y="1143000"/>
            <a:ext cx="12188952" cy="1143000"/>
          </a:xfrm>
          <a:prstGeom prst="rect">
            <a:avLst/>
          </a:prstGeom>
          <a:solidFill>
            <a:srgbClr val="F2F4F6"/>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48" name="Google Shape;548;p19"/>
          <p:cNvSpPr txBox="1"/>
          <p:nvPr/>
        </p:nvSpPr>
        <p:spPr>
          <a:xfrm>
            <a:off x="777240" y="1353312"/>
            <a:ext cx="10607100" cy="6312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3800" u="none" cap="none" strike="noStrike">
                <a:solidFill>
                  <a:srgbClr val="0F2439"/>
                </a:solidFill>
                <a:latin typeface="Arial"/>
                <a:ea typeface="Arial"/>
                <a:cs typeface="Arial"/>
                <a:sym typeface="Arial"/>
              </a:rPr>
              <a:t>“Hi! I’m their job coach…”</a:t>
            </a:r>
            <a:endParaRPr/>
          </a:p>
        </p:txBody>
      </p:sp>
      <p:sp>
        <p:nvSpPr>
          <p:cNvPr id="549" name="Google Shape;549;p19"/>
          <p:cNvSpPr/>
          <p:nvPr/>
        </p:nvSpPr>
        <p:spPr>
          <a:xfrm>
            <a:off x="1920240" y="3474720"/>
            <a:ext cx="594360" cy="594360"/>
          </a:xfrm>
          <a:prstGeom prst="ellipse">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50" name="Google Shape;550;p19"/>
          <p:cNvSpPr/>
          <p:nvPr/>
        </p:nvSpPr>
        <p:spPr>
          <a:xfrm>
            <a:off x="1755648" y="4160520"/>
            <a:ext cx="914400" cy="1051560"/>
          </a:xfrm>
          <a:prstGeom prst="roundRect">
            <a:avLst>
              <a:gd fmla="val 16667" name="adj"/>
            </a:avLst>
          </a:prstGeom>
          <a:solidFill>
            <a:srgbClr val="0F2439"/>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51" name="Google Shape;551;p19"/>
          <p:cNvSpPr/>
          <p:nvPr/>
        </p:nvSpPr>
        <p:spPr>
          <a:xfrm>
            <a:off x="9418320" y="3474720"/>
            <a:ext cx="594360" cy="594360"/>
          </a:xfrm>
          <a:prstGeom prst="ellipse">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52" name="Google Shape;552;p19"/>
          <p:cNvSpPr/>
          <p:nvPr/>
        </p:nvSpPr>
        <p:spPr>
          <a:xfrm>
            <a:off x="9253728" y="4160520"/>
            <a:ext cx="914400" cy="1051560"/>
          </a:xfrm>
          <a:prstGeom prst="roundRect">
            <a:avLst>
              <a:gd fmla="val 16667" name="adj"/>
            </a:avLst>
          </a:prstGeom>
          <a:solidFill>
            <a:srgbClr val="0F2439"/>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cxnSp>
        <p:nvCxnSpPr>
          <p:cNvPr id="553" name="Google Shape;553;p19"/>
          <p:cNvCxnSpPr/>
          <p:nvPr/>
        </p:nvCxnSpPr>
        <p:spPr>
          <a:xfrm>
            <a:off x="3108960" y="3749039"/>
            <a:ext cx="5212080" cy="0"/>
          </a:xfrm>
          <a:prstGeom prst="straightConnector1">
            <a:avLst/>
          </a:prstGeom>
          <a:noFill/>
          <a:ln cap="flat" cmpd="sng" w="38100">
            <a:solidFill>
              <a:srgbClr val="D7E2EA"/>
            </a:solidFill>
            <a:prstDash val="solid"/>
            <a:round/>
            <a:headEnd len="sm" w="sm" type="none"/>
            <a:tailEnd len="sm" w="sm" type="none"/>
          </a:ln>
          <a:effectLst>
            <a:outerShdw blurRad="40000" rotWithShape="0" dir="5400000" dist="20000">
              <a:srgbClr val="000000">
                <a:alpha val="38039"/>
              </a:srgbClr>
            </a:outerShdw>
          </a:effectLst>
        </p:spPr>
      </p:cxnSp>
      <p:sp>
        <p:nvSpPr>
          <p:cNvPr id="554" name="Google Shape;554;p19"/>
          <p:cNvSpPr/>
          <p:nvPr/>
        </p:nvSpPr>
        <p:spPr>
          <a:xfrm>
            <a:off x="4754880" y="3410712"/>
            <a:ext cx="2377440" cy="640080"/>
          </a:xfrm>
          <a:prstGeom prst="roundRect">
            <a:avLst>
              <a:gd fmla="val 16667" name="adj"/>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55" name="Google Shape;555;p19"/>
          <p:cNvSpPr txBox="1"/>
          <p:nvPr/>
        </p:nvSpPr>
        <p:spPr>
          <a:xfrm>
            <a:off x="4919472" y="3557016"/>
            <a:ext cx="2048400" cy="3231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1800" u="none" cap="none" strike="noStrike">
                <a:solidFill>
                  <a:srgbClr val="0F2439"/>
                </a:solidFill>
                <a:latin typeface="Arial"/>
                <a:ea typeface="Arial"/>
                <a:cs typeface="Arial"/>
                <a:sym typeface="Arial"/>
              </a:rPr>
              <a:t>PAUSE</a:t>
            </a:r>
            <a:endParaRPr/>
          </a:p>
        </p:txBody>
      </p:sp>
      <p:sp>
        <p:nvSpPr>
          <p:cNvPr id="556" name="Google Shape;556;p19"/>
          <p:cNvSpPr txBox="1"/>
          <p:nvPr/>
        </p:nvSpPr>
        <p:spPr>
          <a:xfrm>
            <a:off x="777240" y="5440680"/>
            <a:ext cx="10607100" cy="5388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3200" u="none" cap="none" strike="noStrike">
                <a:solidFill>
                  <a:srgbClr val="0F2439"/>
                </a:solidFill>
                <a:latin typeface="Arial"/>
                <a:ea typeface="Arial"/>
                <a:cs typeface="Arial"/>
                <a:sym typeface="Arial"/>
              </a:rPr>
              <a:t>What did Sam choose to share?</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61" name="Shape 561"/>
        <p:cNvGrpSpPr/>
        <p:nvPr/>
      </p:nvGrpSpPr>
      <p:grpSpPr>
        <a:xfrm>
          <a:off x="0" y="0"/>
          <a:ext cx="0" cy="0"/>
          <a:chOff x="0" y="0"/>
          <a:chExt cx="0" cy="0"/>
        </a:xfrm>
      </p:grpSpPr>
      <p:sp>
        <p:nvSpPr>
          <p:cNvPr id="562" name="Google Shape;562;p20"/>
          <p:cNvSpPr/>
          <p:nvPr/>
        </p:nvSpPr>
        <p:spPr>
          <a:xfrm>
            <a:off x="0" y="6510528"/>
            <a:ext cx="12191695" cy="347472"/>
          </a:xfrm>
          <a:prstGeom prst="rect">
            <a:avLst/>
          </a:prstGeom>
          <a:solidFill>
            <a:srgbClr val="0F2439"/>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563" name="Google Shape;563;p20"/>
          <p:cNvPicPr preferRelativeResize="0"/>
          <p:nvPr/>
        </p:nvPicPr>
        <p:blipFill rotWithShape="1">
          <a:blip r:embed="rId3">
            <a:alphaModFix/>
          </a:blip>
          <a:srcRect b="0" l="0" r="0" t="0"/>
          <a:stretch/>
        </p:blipFill>
        <p:spPr>
          <a:xfrm>
            <a:off x="594360" y="6620256"/>
            <a:ext cx="1508760" cy="146565"/>
          </a:xfrm>
          <a:prstGeom prst="rect">
            <a:avLst/>
          </a:prstGeom>
          <a:noFill/>
          <a:ln>
            <a:noFill/>
          </a:ln>
        </p:spPr>
      </p:pic>
      <p:sp>
        <p:nvSpPr>
          <p:cNvPr id="564" name="Google Shape;564;p20"/>
          <p:cNvSpPr txBox="1"/>
          <p:nvPr/>
        </p:nvSpPr>
        <p:spPr>
          <a:xfrm>
            <a:off x="2423160" y="6583680"/>
            <a:ext cx="7315200" cy="2286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1000" u="none" cap="none" strike="noStrike">
                <a:solidFill>
                  <a:srgbClr val="FFFFFF"/>
                </a:solidFill>
                <a:latin typeface="Arial"/>
                <a:ea typeface="Arial"/>
                <a:cs typeface="Arial"/>
                <a:sym typeface="Arial"/>
              </a:rPr>
              <a:t>IDRPP  |  October Community of Practice</a:t>
            </a:r>
            <a:endParaRPr/>
          </a:p>
        </p:txBody>
      </p:sp>
      <p:sp>
        <p:nvSpPr>
          <p:cNvPr id="565" name="Google Shape;565;p20"/>
          <p:cNvSpPr txBox="1"/>
          <p:nvPr/>
        </p:nvSpPr>
        <p:spPr>
          <a:xfrm>
            <a:off x="11018520" y="6583680"/>
            <a:ext cx="457200" cy="2286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1000" u="none" cap="none" strike="noStrike">
                <a:solidFill>
                  <a:srgbClr val="FFFFFF"/>
                </a:solidFill>
                <a:latin typeface="Arial"/>
                <a:ea typeface="Arial"/>
                <a:cs typeface="Arial"/>
                <a:sym typeface="Arial"/>
              </a:rPr>
              <a:t>20</a:t>
            </a:r>
            <a:endParaRPr/>
          </a:p>
        </p:txBody>
      </p:sp>
      <p:sp>
        <p:nvSpPr>
          <p:cNvPr id="566" name="Google Shape;566;p20"/>
          <p:cNvSpPr/>
          <p:nvPr/>
        </p:nvSpPr>
        <p:spPr>
          <a:xfrm>
            <a:off x="640080" y="530352"/>
            <a:ext cx="109728" cy="210312"/>
          </a:xfrm>
          <a:prstGeom prst="rect">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67" name="Google Shape;567;p20"/>
          <p:cNvSpPr txBox="1"/>
          <p:nvPr/>
        </p:nvSpPr>
        <p:spPr>
          <a:xfrm>
            <a:off x="896112" y="512064"/>
            <a:ext cx="10058400" cy="27432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1200" u="none" cap="none" strike="noStrike">
                <a:solidFill>
                  <a:srgbClr val="526171"/>
                </a:solidFill>
                <a:latin typeface="Arial"/>
                <a:ea typeface="Arial"/>
                <a:cs typeface="Arial"/>
                <a:sym typeface="Arial"/>
              </a:rPr>
              <a:t>CHOICE + SUPPORT</a:t>
            </a:r>
            <a:endParaRPr/>
          </a:p>
        </p:txBody>
      </p:sp>
      <p:sp>
        <p:nvSpPr>
          <p:cNvPr id="568" name="Google Shape;568;p20"/>
          <p:cNvSpPr txBox="1"/>
          <p:nvPr/>
        </p:nvSpPr>
        <p:spPr>
          <a:xfrm>
            <a:off x="731520" y="1143000"/>
            <a:ext cx="10607040" cy="141732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3800" u="none" cap="none" strike="noStrike">
                <a:solidFill>
                  <a:srgbClr val="0F2439"/>
                </a:solidFill>
                <a:latin typeface="Arial"/>
                <a:ea typeface="Arial"/>
                <a:cs typeface="Arial"/>
                <a:sym typeface="Arial"/>
              </a:rPr>
              <a:t>Before the introduction…</a:t>
            </a:r>
            <a:endParaRPr/>
          </a:p>
        </p:txBody>
      </p:sp>
      <p:sp>
        <p:nvSpPr>
          <p:cNvPr id="569" name="Google Shape;569;p20"/>
          <p:cNvSpPr/>
          <p:nvPr/>
        </p:nvSpPr>
        <p:spPr>
          <a:xfrm>
            <a:off x="777240" y="2697480"/>
            <a:ext cx="566928" cy="566928"/>
          </a:xfrm>
          <a:prstGeom prst="ellipse">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70" name="Google Shape;570;p20"/>
          <p:cNvSpPr txBox="1"/>
          <p:nvPr/>
        </p:nvSpPr>
        <p:spPr>
          <a:xfrm>
            <a:off x="932688" y="2798064"/>
            <a:ext cx="274320" cy="32004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2000" u="none" cap="none" strike="noStrike">
                <a:solidFill>
                  <a:srgbClr val="0F2439"/>
                </a:solidFill>
                <a:latin typeface="Arial"/>
                <a:ea typeface="Arial"/>
                <a:cs typeface="Arial"/>
                <a:sym typeface="Arial"/>
              </a:rPr>
              <a:t>1</a:t>
            </a:r>
            <a:endParaRPr/>
          </a:p>
        </p:txBody>
      </p:sp>
      <p:sp>
        <p:nvSpPr>
          <p:cNvPr id="571" name="Google Shape;571;p20"/>
          <p:cNvSpPr txBox="1"/>
          <p:nvPr/>
        </p:nvSpPr>
        <p:spPr>
          <a:xfrm>
            <a:off x="1600200" y="2697480"/>
            <a:ext cx="3246120" cy="50292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2700" u="none" cap="none" strike="noStrike">
                <a:solidFill>
                  <a:srgbClr val="0F2439"/>
                </a:solidFill>
                <a:latin typeface="Arial"/>
                <a:ea typeface="Arial"/>
                <a:cs typeface="Arial"/>
                <a:sym typeface="Arial"/>
              </a:rPr>
              <a:t>Who speaks?</a:t>
            </a:r>
            <a:endParaRPr/>
          </a:p>
        </p:txBody>
      </p:sp>
      <p:sp>
        <p:nvSpPr>
          <p:cNvPr id="572" name="Google Shape;572;p20"/>
          <p:cNvSpPr txBox="1"/>
          <p:nvPr/>
        </p:nvSpPr>
        <p:spPr>
          <a:xfrm>
            <a:off x="5074920" y="2770632"/>
            <a:ext cx="6217920" cy="59436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2400" u="none" cap="none" strike="noStrike">
                <a:solidFill>
                  <a:srgbClr val="526171"/>
                </a:solidFill>
                <a:latin typeface="Arial"/>
                <a:ea typeface="Arial"/>
                <a:cs typeface="Arial"/>
                <a:sym typeface="Arial"/>
              </a:rPr>
              <a:t>How would you like me to introduce myself?</a:t>
            </a:r>
            <a:endParaRPr/>
          </a:p>
        </p:txBody>
      </p:sp>
      <p:sp>
        <p:nvSpPr>
          <p:cNvPr id="573" name="Google Shape;573;p20"/>
          <p:cNvSpPr/>
          <p:nvPr/>
        </p:nvSpPr>
        <p:spPr>
          <a:xfrm>
            <a:off x="777240" y="3767328"/>
            <a:ext cx="566928" cy="566928"/>
          </a:xfrm>
          <a:prstGeom prst="ellipse">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74" name="Google Shape;574;p20"/>
          <p:cNvSpPr txBox="1"/>
          <p:nvPr/>
        </p:nvSpPr>
        <p:spPr>
          <a:xfrm>
            <a:off x="932688" y="3867912"/>
            <a:ext cx="274320" cy="32004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2000" u="none" cap="none" strike="noStrike">
                <a:solidFill>
                  <a:srgbClr val="0F2439"/>
                </a:solidFill>
                <a:latin typeface="Arial"/>
                <a:ea typeface="Arial"/>
                <a:cs typeface="Arial"/>
                <a:sym typeface="Arial"/>
              </a:rPr>
              <a:t>2</a:t>
            </a:r>
            <a:endParaRPr/>
          </a:p>
        </p:txBody>
      </p:sp>
      <p:sp>
        <p:nvSpPr>
          <p:cNvPr id="575" name="Google Shape;575;p20"/>
          <p:cNvSpPr txBox="1"/>
          <p:nvPr/>
        </p:nvSpPr>
        <p:spPr>
          <a:xfrm>
            <a:off x="1600200" y="3767328"/>
            <a:ext cx="3246120" cy="50292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2700" u="none" cap="none" strike="noStrike">
                <a:solidFill>
                  <a:srgbClr val="0F2439"/>
                </a:solidFill>
                <a:latin typeface="Arial"/>
                <a:ea typeface="Arial"/>
                <a:cs typeface="Arial"/>
                <a:sym typeface="Arial"/>
              </a:rPr>
              <a:t>What is shared?</a:t>
            </a:r>
            <a:endParaRPr/>
          </a:p>
        </p:txBody>
      </p:sp>
      <p:sp>
        <p:nvSpPr>
          <p:cNvPr id="576" name="Google Shape;576;p20"/>
          <p:cNvSpPr txBox="1"/>
          <p:nvPr/>
        </p:nvSpPr>
        <p:spPr>
          <a:xfrm>
            <a:off x="5074920" y="3840480"/>
            <a:ext cx="6217920" cy="59436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2400" u="none" cap="none" strike="noStrike">
                <a:solidFill>
                  <a:srgbClr val="526171"/>
                </a:solidFill>
                <a:latin typeface="Arial"/>
                <a:ea typeface="Arial"/>
                <a:cs typeface="Arial"/>
                <a:sym typeface="Arial"/>
              </a:rPr>
              <a:t>What do you want people to know?</a:t>
            </a:r>
            <a:endParaRPr/>
          </a:p>
        </p:txBody>
      </p:sp>
      <p:sp>
        <p:nvSpPr>
          <p:cNvPr id="577" name="Google Shape;577;p20"/>
          <p:cNvSpPr/>
          <p:nvPr/>
        </p:nvSpPr>
        <p:spPr>
          <a:xfrm>
            <a:off x="777240" y="4837176"/>
            <a:ext cx="566928" cy="566928"/>
          </a:xfrm>
          <a:prstGeom prst="ellipse">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78" name="Google Shape;578;p20"/>
          <p:cNvSpPr txBox="1"/>
          <p:nvPr/>
        </p:nvSpPr>
        <p:spPr>
          <a:xfrm>
            <a:off x="932688" y="4937760"/>
            <a:ext cx="274320" cy="32004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2000" u="none" cap="none" strike="noStrike">
                <a:solidFill>
                  <a:srgbClr val="0F2439"/>
                </a:solidFill>
                <a:latin typeface="Arial"/>
                <a:ea typeface="Arial"/>
                <a:cs typeface="Arial"/>
                <a:sym typeface="Arial"/>
              </a:rPr>
              <a:t>3</a:t>
            </a:r>
            <a:endParaRPr/>
          </a:p>
        </p:txBody>
      </p:sp>
      <p:sp>
        <p:nvSpPr>
          <p:cNvPr id="579" name="Google Shape;579;p20"/>
          <p:cNvSpPr txBox="1"/>
          <p:nvPr/>
        </p:nvSpPr>
        <p:spPr>
          <a:xfrm>
            <a:off x="1600200" y="4837176"/>
            <a:ext cx="3246120" cy="50292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2700" u="none" cap="none" strike="noStrike">
                <a:solidFill>
                  <a:srgbClr val="0F2439"/>
                </a:solidFill>
                <a:latin typeface="Arial"/>
                <a:ea typeface="Arial"/>
                <a:cs typeface="Arial"/>
                <a:sym typeface="Arial"/>
              </a:rPr>
              <a:t>What support?</a:t>
            </a:r>
            <a:endParaRPr/>
          </a:p>
        </p:txBody>
      </p:sp>
      <p:sp>
        <p:nvSpPr>
          <p:cNvPr id="580" name="Google Shape;580;p20"/>
          <p:cNvSpPr txBox="1"/>
          <p:nvPr/>
        </p:nvSpPr>
        <p:spPr>
          <a:xfrm>
            <a:off x="5074920" y="4910328"/>
            <a:ext cx="6217920" cy="59436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2400" u="none" cap="none" strike="noStrike">
                <a:solidFill>
                  <a:srgbClr val="526171"/>
                </a:solidFill>
                <a:latin typeface="Arial"/>
                <a:ea typeface="Arial"/>
                <a:cs typeface="Arial"/>
                <a:sym typeface="Arial"/>
              </a:rPr>
              <a:t>How can I help without taking over?</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F2439"/>
        </a:solidFill>
      </p:bgPr>
    </p:bg>
    <p:spTree>
      <p:nvGrpSpPr>
        <p:cNvPr id="585" name="Shape 585"/>
        <p:cNvGrpSpPr/>
        <p:nvPr/>
      </p:nvGrpSpPr>
      <p:grpSpPr>
        <a:xfrm>
          <a:off x="0" y="0"/>
          <a:ext cx="0" cy="0"/>
          <a:chOff x="0" y="0"/>
          <a:chExt cx="0" cy="0"/>
        </a:xfrm>
      </p:grpSpPr>
      <p:sp>
        <p:nvSpPr>
          <p:cNvPr id="586" name="Google Shape;586;p21"/>
          <p:cNvSpPr/>
          <p:nvPr/>
        </p:nvSpPr>
        <p:spPr>
          <a:xfrm>
            <a:off x="0" y="6510528"/>
            <a:ext cx="12191695" cy="347472"/>
          </a:xfrm>
          <a:prstGeom prst="rect">
            <a:avLst/>
          </a:prstGeom>
          <a:solidFill>
            <a:srgbClr val="0F2439"/>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587" name="Google Shape;587;p21"/>
          <p:cNvPicPr preferRelativeResize="0"/>
          <p:nvPr/>
        </p:nvPicPr>
        <p:blipFill rotWithShape="1">
          <a:blip r:embed="rId3">
            <a:alphaModFix/>
          </a:blip>
          <a:srcRect b="0" l="0" r="0" t="0"/>
          <a:stretch/>
        </p:blipFill>
        <p:spPr>
          <a:xfrm>
            <a:off x="594360" y="6620256"/>
            <a:ext cx="1508760" cy="146565"/>
          </a:xfrm>
          <a:prstGeom prst="rect">
            <a:avLst/>
          </a:prstGeom>
          <a:noFill/>
          <a:ln>
            <a:noFill/>
          </a:ln>
        </p:spPr>
      </p:pic>
      <p:sp>
        <p:nvSpPr>
          <p:cNvPr id="588" name="Google Shape;588;p21"/>
          <p:cNvSpPr txBox="1"/>
          <p:nvPr/>
        </p:nvSpPr>
        <p:spPr>
          <a:xfrm>
            <a:off x="2423160" y="6583680"/>
            <a:ext cx="7315200" cy="2286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1000" u="none" cap="none" strike="noStrike">
                <a:solidFill>
                  <a:srgbClr val="FFFFFF"/>
                </a:solidFill>
                <a:latin typeface="Arial"/>
                <a:ea typeface="Arial"/>
                <a:cs typeface="Arial"/>
                <a:sym typeface="Arial"/>
              </a:rPr>
              <a:t>IDRPP  |  October Community of Practice</a:t>
            </a:r>
            <a:endParaRPr/>
          </a:p>
        </p:txBody>
      </p:sp>
      <p:sp>
        <p:nvSpPr>
          <p:cNvPr id="589" name="Google Shape;589;p21"/>
          <p:cNvSpPr txBox="1"/>
          <p:nvPr/>
        </p:nvSpPr>
        <p:spPr>
          <a:xfrm>
            <a:off x="11018520" y="6583680"/>
            <a:ext cx="457200" cy="2286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1000" u="none" cap="none" strike="noStrike">
                <a:solidFill>
                  <a:srgbClr val="FFFFFF"/>
                </a:solidFill>
                <a:latin typeface="Arial"/>
                <a:ea typeface="Arial"/>
                <a:cs typeface="Arial"/>
                <a:sym typeface="Arial"/>
              </a:rPr>
              <a:t>21</a:t>
            </a:r>
            <a:endParaRPr/>
          </a:p>
        </p:txBody>
      </p:sp>
      <p:sp>
        <p:nvSpPr>
          <p:cNvPr id="590" name="Google Shape;590;p21"/>
          <p:cNvSpPr/>
          <p:nvPr/>
        </p:nvSpPr>
        <p:spPr>
          <a:xfrm>
            <a:off x="640080" y="530352"/>
            <a:ext cx="109728" cy="210312"/>
          </a:xfrm>
          <a:prstGeom prst="rect">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91" name="Google Shape;591;p21"/>
          <p:cNvSpPr txBox="1"/>
          <p:nvPr/>
        </p:nvSpPr>
        <p:spPr>
          <a:xfrm>
            <a:off x="896112" y="512064"/>
            <a:ext cx="10058400" cy="27432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1200" u="none" cap="none" strike="noStrike">
                <a:solidFill>
                  <a:srgbClr val="D7E2EA"/>
                </a:solidFill>
                <a:latin typeface="Arial"/>
                <a:ea typeface="Arial"/>
                <a:cs typeface="Arial"/>
                <a:sym typeface="Arial"/>
              </a:rPr>
              <a:t>THE RURAL REALITY CHECK</a:t>
            </a:r>
            <a:endParaRPr/>
          </a:p>
        </p:txBody>
      </p:sp>
      <p:sp>
        <p:nvSpPr>
          <p:cNvPr id="592" name="Google Shape;592;p21"/>
          <p:cNvSpPr txBox="1"/>
          <p:nvPr/>
        </p:nvSpPr>
        <p:spPr>
          <a:xfrm>
            <a:off x="777240" y="1325880"/>
            <a:ext cx="6858000" cy="32067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6400" u="none" cap="none" strike="noStrike">
                <a:solidFill>
                  <a:srgbClr val="FFFFFF"/>
                </a:solidFill>
                <a:latin typeface="Arial"/>
                <a:ea typeface="Arial"/>
                <a:cs typeface="Arial"/>
                <a:sym typeface="Arial"/>
              </a:rPr>
              <a:t>THE</a:t>
            </a:r>
            <a:endParaRPr/>
          </a:p>
          <a:p>
            <a:pPr indent="0" lvl="0" marL="0" marR="0" rtl="0" algn="ctr">
              <a:spcBef>
                <a:spcPts val="800"/>
              </a:spcBef>
              <a:spcAft>
                <a:spcPts val="0"/>
              </a:spcAft>
              <a:buNone/>
            </a:pPr>
            <a:r>
              <a:rPr b="1" i="0" lang="en-US" sz="6400" u="none" cap="none" strike="noStrike">
                <a:solidFill>
                  <a:srgbClr val="FFFFFF"/>
                </a:solidFill>
                <a:latin typeface="Arial"/>
                <a:ea typeface="Arial"/>
                <a:cs typeface="Arial"/>
                <a:sym typeface="Arial"/>
              </a:rPr>
              <a:t>PERFECT</a:t>
            </a:r>
            <a:endParaRPr/>
          </a:p>
          <a:p>
            <a:pPr indent="0" lvl="0" marL="0" marR="0" rtl="0" algn="ctr">
              <a:spcBef>
                <a:spcPts val="800"/>
              </a:spcBef>
              <a:spcAft>
                <a:spcPts val="0"/>
              </a:spcAft>
              <a:buNone/>
            </a:pPr>
            <a:r>
              <a:rPr b="1" i="0" lang="en-US" sz="6400" u="none" cap="none" strike="noStrike">
                <a:solidFill>
                  <a:srgbClr val="FFFFFF"/>
                </a:solidFill>
                <a:latin typeface="Arial"/>
                <a:ea typeface="Arial"/>
                <a:cs typeface="Arial"/>
                <a:sym typeface="Arial"/>
              </a:rPr>
              <a:t>JOB!</a:t>
            </a:r>
            <a:endParaRPr/>
          </a:p>
        </p:txBody>
      </p:sp>
      <p:sp>
        <p:nvSpPr>
          <p:cNvPr id="593" name="Google Shape;593;p21"/>
          <p:cNvSpPr/>
          <p:nvPr/>
        </p:nvSpPr>
        <p:spPr>
          <a:xfrm>
            <a:off x="8229600" y="1828800"/>
            <a:ext cx="228600" cy="228600"/>
          </a:xfrm>
          <a:prstGeom prst="ellipse">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94" name="Google Shape;594;p21"/>
          <p:cNvSpPr txBox="1"/>
          <p:nvPr/>
        </p:nvSpPr>
        <p:spPr>
          <a:xfrm>
            <a:off x="8686800" y="1755648"/>
            <a:ext cx="2834640" cy="86868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2500" u="none" cap="none" strike="noStrike">
                <a:solidFill>
                  <a:srgbClr val="FFFFFF"/>
                </a:solidFill>
                <a:latin typeface="Arial"/>
                <a:ea typeface="Arial"/>
                <a:cs typeface="Arial"/>
                <a:sym typeface="Arial"/>
              </a:rPr>
              <a:t>Great wage</a:t>
            </a:r>
            <a:endParaRPr/>
          </a:p>
        </p:txBody>
      </p:sp>
      <p:sp>
        <p:nvSpPr>
          <p:cNvPr id="595" name="Google Shape;595;p21"/>
          <p:cNvSpPr/>
          <p:nvPr/>
        </p:nvSpPr>
        <p:spPr>
          <a:xfrm>
            <a:off x="8229600" y="2971800"/>
            <a:ext cx="228600" cy="228600"/>
          </a:xfrm>
          <a:prstGeom prst="ellipse">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96" name="Google Shape;596;p21"/>
          <p:cNvSpPr txBox="1"/>
          <p:nvPr/>
        </p:nvSpPr>
        <p:spPr>
          <a:xfrm>
            <a:off x="8686800" y="2898650"/>
            <a:ext cx="3265500" cy="4311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2500" u="none" cap="none" strike="noStrike">
                <a:solidFill>
                  <a:srgbClr val="FFFFFF"/>
                </a:solidFill>
                <a:latin typeface="Arial"/>
                <a:ea typeface="Arial"/>
                <a:cs typeface="Arial"/>
                <a:sym typeface="Arial"/>
              </a:rPr>
              <a:t>Fits Sam’s</a:t>
            </a:r>
            <a:r>
              <a:rPr lang="en-US" sz="2500">
                <a:solidFill>
                  <a:srgbClr val="FFFFFF"/>
                </a:solidFill>
              </a:rPr>
              <a:t> </a:t>
            </a:r>
            <a:r>
              <a:rPr b="0" i="0" lang="en-US" sz="2500" u="none" cap="none" strike="noStrike">
                <a:solidFill>
                  <a:srgbClr val="FFFFFF"/>
                </a:solidFill>
                <a:latin typeface="Arial"/>
                <a:ea typeface="Arial"/>
                <a:cs typeface="Arial"/>
                <a:sym typeface="Arial"/>
              </a:rPr>
              <a:t>interests</a:t>
            </a:r>
            <a:endParaRPr/>
          </a:p>
        </p:txBody>
      </p:sp>
      <p:sp>
        <p:nvSpPr>
          <p:cNvPr id="597" name="Google Shape;597;p21"/>
          <p:cNvSpPr/>
          <p:nvPr/>
        </p:nvSpPr>
        <p:spPr>
          <a:xfrm>
            <a:off x="8229600" y="4114800"/>
            <a:ext cx="228600" cy="228600"/>
          </a:xfrm>
          <a:prstGeom prst="ellipse">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98" name="Google Shape;598;p21"/>
          <p:cNvSpPr txBox="1"/>
          <p:nvPr/>
        </p:nvSpPr>
        <p:spPr>
          <a:xfrm>
            <a:off x="8686800" y="4041648"/>
            <a:ext cx="2834640" cy="86868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2500" u="none" cap="none" strike="noStrike">
                <a:solidFill>
                  <a:srgbClr val="FFFFFF"/>
                </a:solidFill>
                <a:latin typeface="Arial"/>
                <a:ea typeface="Arial"/>
                <a:cs typeface="Arial"/>
                <a:sym typeface="Arial"/>
              </a:rPr>
              <a:t>A welcoming team</a:t>
            </a:r>
            <a:endParaRPr/>
          </a:p>
        </p:txBody>
      </p:sp>
      <p:sp>
        <p:nvSpPr>
          <p:cNvPr id="599" name="Google Shape;599;p21"/>
          <p:cNvSpPr txBox="1"/>
          <p:nvPr/>
        </p:nvSpPr>
        <p:spPr>
          <a:xfrm>
            <a:off x="777240" y="5760720"/>
            <a:ext cx="10607100" cy="4002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0" i="0" lang="en-US" sz="2300" u="none" cap="none" strike="noStrike">
                <a:solidFill>
                  <a:srgbClr val="D7E2EA"/>
                </a:solidFill>
                <a:latin typeface="Arial"/>
                <a:ea typeface="Arial"/>
                <a:cs typeface="Arial"/>
                <a:sym typeface="Arial"/>
              </a:rPr>
              <a:t>What else do we need to know?</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04" name="Shape 604"/>
        <p:cNvGrpSpPr/>
        <p:nvPr/>
      </p:nvGrpSpPr>
      <p:grpSpPr>
        <a:xfrm>
          <a:off x="0" y="0"/>
          <a:ext cx="0" cy="0"/>
          <a:chOff x="0" y="0"/>
          <a:chExt cx="0" cy="0"/>
        </a:xfrm>
      </p:grpSpPr>
      <p:sp>
        <p:nvSpPr>
          <p:cNvPr id="605" name="Google Shape;605;p22"/>
          <p:cNvSpPr/>
          <p:nvPr/>
        </p:nvSpPr>
        <p:spPr>
          <a:xfrm>
            <a:off x="0" y="6510528"/>
            <a:ext cx="12191695" cy="347472"/>
          </a:xfrm>
          <a:prstGeom prst="rect">
            <a:avLst/>
          </a:prstGeom>
          <a:solidFill>
            <a:srgbClr val="0F2439"/>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606" name="Google Shape;606;p22"/>
          <p:cNvPicPr preferRelativeResize="0"/>
          <p:nvPr/>
        </p:nvPicPr>
        <p:blipFill rotWithShape="1">
          <a:blip r:embed="rId3">
            <a:alphaModFix/>
          </a:blip>
          <a:srcRect b="0" l="0" r="0" t="0"/>
          <a:stretch/>
        </p:blipFill>
        <p:spPr>
          <a:xfrm>
            <a:off x="594360" y="6620256"/>
            <a:ext cx="1508760" cy="146565"/>
          </a:xfrm>
          <a:prstGeom prst="rect">
            <a:avLst/>
          </a:prstGeom>
          <a:noFill/>
          <a:ln>
            <a:noFill/>
          </a:ln>
        </p:spPr>
      </p:pic>
      <p:sp>
        <p:nvSpPr>
          <p:cNvPr id="607" name="Google Shape;607;p22"/>
          <p:cNvSpPr txBox="1"/>
          <p:nvPr/>
        </p:nvSpPr>
        <p:spPr>
          <a:xfrm>
            <a:off x="2423160" y="6583680"/>
            <a:ext cx="7315200" cy="2286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1000" u="none" cap="none" strike="noStrike">
                <a:solidFill>
                  <a:srgbClr val="FFFFFF"/>
                </a:solidFill>
                <a:latin typeface="Arial"/>
                <a:ea typeface="Arial"/>
                <a:cs typeface="Arial"/>
                <a:sym typeface="Arial"/>
              </a:rPr>
              <a:t>IDRPP  |  October Community of Practice</a:t>
            </a:r>
            <a:endParaRPr/>
          </a:p>
        </p:txBody>
      </p:sp>
      <p:sp>
        <p:nvSpPr>
          <p:cNvPr id="608" name="Google Shape;608;p22"/>
          <p:cNvSpPr txBox="1"/>
          <p:nvPr/>
        </p:nvSpPr>
        <p:spPr>
          <a:xfrm>
            <a:off x="11018520" y="6583680"/>
            <a:ext cx="457200" cy="2286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1000" u="none" cap="none" strike="noStrike">
                <a:solidFill>
                  <a:srgbClr val="FFFFFF"/>
                </a:solidFill>
                <a:latin typeface="Arial"/>
                <a:ea typeface="Arial"/>
                <a:cs typeface="Arial"/>
                <a:sym typeface="Arial"/>
              </a:rPr>
              <a:t>22</a:t>
            </a:r>
            <a:endParaRPr/>
          </a:p>
        </p:txBody>
      </p:sp>
      <p:sp>
        <p:nvSpPr>
          <p:cNvPr id="609" name="Google Shape;609;p22"/>
          <p:cNvSpPr/>
          <p:nvPr/>
        </p:nvSpPr>
        <p:spPr>
          <a:xfrm>
            <a:off x="640080" y="530352"/>
            <a:ext cx="109728" cy="210312"/>
          </a:xfrm>
          <a:prstGeom prst="rect">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610" name="Google Shape;610;p22"/>
          <p:cNvSpPr txBox="1"/>
          <p:nvPr/>
        </p:nvSpPr>
        <p:spPr>
          <a:xfrm>
            <a:off x="896112" y="512064"/>
            <a:ext cx="10058400" cy="27432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1200" u="none" cap="none" strike="noStrike">
                <a:solidFill>
                  <a:srgbClr val="526171"/>
                </a:solidFill>
                <a:latin typeface="Arial"/>
                <a:ea typeface="Arial"/>
                <a:cs typeface="Arial"/>
                <a:sym typeface="Arial"/>
              </a:rPr>
              <a:t>THE REVEAL</a:t>
            </a:r>
            <a:endParaRPr/>
          </a:p>
        </p:txBody>
      </p:sp>
      <p:sp>
        <p:nvSpPr>
          <p:cNvPr id="611" name="Google Shape;611;p22"/>
          <p:cNvSpPr txBox="1"/>
          <p:nvPr/>
        </p:nvSpPr>
        <p:spPr>
          <a:xfrm>
            <a:off x="731520" y="1143000"/>
            <a:ext cx="10607100" cy="6312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3800" u="none" cap="none" strike="noStrike">
                <a:solidFill>
                  <a:srgbClr val="0F2439"/>
                </a:solidFill>
                <a:latin typeface="Arial"/>
                <a:ea typeface="Arial"/>
                <a:cs typeface="Arial"/>
                <a:sym typeface="Arial"/>
              </a:rPr>
              <a:t>Still the perfect match?</a:t>
            </a:r>
            <a:endParaRPr/>
          </a:p>
        </p:txBody>
      </p:sp>
      <p:sp>
        <p:nvSpPr>
          <p:cNvPr id="612" name="Google Shape;612;p22"/>
          <p:cNvSpPr txBox="1"/>
          <p:nvPr/>
        </p:nvSpPr>
        <p:spPr>
          <a:xfrm>
            <a:off x="777240" y="2743200"/>
            <a:ext cx="3474600" cy="6312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3800" u="none" cap="none" strike="noStrike">
                <a:solidFill>
                  <a:srgbClr val="0F2439"/>
                </a:solidFill>
                <a:latin typeface="Arial"/>
                <a:ea typeface="Arial"/>
                <a:cs typeface="Arial"/>
                <a:sym typeface="Arial"/>
              </a:rPr>
              <a:t>6:00 AM</a:t>
            </a:r>
            <a:endParaRPr/>
          </a:p>
        </p:txBody>
      </p:sp>
      <p:sp>
        <p:nvSpPr>
          <p:cNvPr id="613" name="Google Shape;613;p22"/>
          <p:cNvSpPr/>
          <p:nvPr/>
        </p:nvSpPr>
        <p:spPr>
          <a:xfrm>
            <a:off x="777240" y="3931920"/>
            <a:ext cx="2834640" cy="64008"/>
          </a:xfrm>
          <a:prstGeom prst="rect">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614" name="Google Shape;614;p22"/>
          <p:cNvSpPr txBox="1"/>
          <p:nvPr/>
        </p:nvSpPr>
        <p:spPr>
          <a:xfrm>
            <a:off x="777240" y="4297680"/>
            <a:ext cx="2834700" cy="4311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0" i="0" lang="en-US" sz="2500" u="none" cap="none" strike="noStrike">
                <a:solidFill>
                  <a:srgbClr val="526171"/>
                </a:solidFill>
                <a:latin typeface="Arial"/>
                <a:ea typeface="Arial"/>
                <a:cs typeface="Arial"/>
                <a:sym typeface="Arial"/>
              </a:rPr>
              <a:t>The shift begins.</a:t>
            </a:r>
            <a:endParaRPr/>
          </a:p>
        </p:txBody>
      </p:sp>
      <p:sp>
        <p:nvSpPr>
          <p:cNvPr id="615" name="Google Shape;615;p22"/>
          <p:cNvSpPr txBox="1"/>
          <p:nvPr/>
        </p:nvSpPr>
        <p:spPr>
          <a:xfrm>
            <a:off x="4754880" y="2743200"/>
            <a:ext cx="3474600" cy="6312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3800" u="none" cap="none" strike="noStrike">
                <a:solidFill>
                  <a:srgbClr val="0F2439"/>
                </a:solidFill>
                <a:latin typeface="Arial"/>
                <a:ea typeface="Arial"/>
                <a:cs typeface="Arial"/>
                <a:sym typeface="Arial"/>
              </a:rPr>
              <a:t>18 MILES</a:t>
            </a:r>
            <a:endParaRPr/>
          </a:p>
        </p:txBody>
      </p:sp>
      <p:sp>
        <p:nvSpPr>
          <p:cNvPr id="616" name="Google Shape;616;p22"/>
          <p:cNvSpPr/>
          <p:nvPr/>
        </p:nvSpPr>
        <p:spPr>
          <a:xfrm>
            <a:off x="4754880" y="3931920"/>
            <a:ext cx="2834640" cy="64008"/>
          </a:xfrm>
          <a:prstGeom prst="rect">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617" name="Google Shape;617;p22"/>
          <p:cNvSpPr txBox="1"/>
          <p:nvPr/>
        </p:nvSpPr>
        <p:spPr>
          <a:xfrm>
            <a:off x="4754880" y="4297680"/>
            <a:ext cx="2834700" cy="8157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0" i="0" lang="en-US" sz="2500" u="none" cap="none" strike="noStrike">
                <a:solidFill>
                  <a:srgbClr val="526171"/>
                </a:solidFill>
                <a:latin typeface="Arial"/>
                <a:ea typeface="Arial"/>
                <a:cs typeface="Arial"/>
                <a:sym typeface="Arial"/>
              </a:rPr>
              <a:t>No usable public transit.</a:t>
            </a:r>
            <a:endParaRPr/>
          </a:p>
        </p:txBody>
      </p:sp>
      <p:sp>
        <p:nvSpPr>
          <p:cNvPr id="618" name="Google Shape;618;p22"/>
          <p:cNvSpPr txBox="1"/>
          <p:nvPr/>
        </p:nvSpPr>
        <p:spPr>
          <a:xfrm>
            <a:off x="8458200" y="2743200"/>
            <a:ext cx="3474600" cy="6312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3800" u="none" cap="none" strike="noStrike">
                <a:solidFill>
                  <a:srgbClr val="0F2439"/>
                </a:solidFill>
                <a:latin typeface="Arial"/>
                <a:ea typeface="Arial"/>
                <a:cs typeface="Arial"/>
                <a:sym typeface="Arial"/>
              </a:rPr>
              <a:t>1 VEHICLE</a:t>
            </a:r>
            <a:endParaRPr/>
          </a:p>
        </p:txBody>
      </p:sp>
      <p:sp>
        <p:nvSpPr>
          <p:cNvPr id="619" name="Google Shape;619;p22"/>
          <p:cNvSpPr/>
          <p:nvPr/>
        </p:nvSpPr>
        <p:spPr>
          <a:xfrm>
            <a:off x="8458200" y="3931920"/>
            <a:ext cx="2834640" cy="64008"/>
          </a:xfrm>
          <a:prstGeom prst="rect">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620" name="Google Shape;620;p22"/>
          <p:cNvSpPr txBox="1"/>
          <p:nvPr/>
        </p:nvSpPr>
        <p:spPr>
          <a:xfrm>
            <a:off x="8458200" y="4297680"/>
            <a:ext cx="2834700" cy="8157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0" i="0" lang="en-US" sz="2500" u="none" cap="none" strike="noStrike">
                <a:solidFill>
                  <a:srgbClr val="526171"/>
                </a:solidFill>
                <a:latin typeface="Arial"/>
                <a:ea typeface="Arial"/>
                <a:cs typeface="Arial"/>
                <a:sym typeface="Arial"/>
              </a:rPr>
              <a:t>Unavailable for this shift.</a:t>
            </a:r>
            <a:endParaRPr/>
          </a:p>
        </p:txBody>
      </p:sp>
      <p:sp>
        <p:nvSpPr>
          <p:cNvPr id="621" name="Google Shape;621;p22"/>
          <p:cNvSpPr txBox="1"/>
          <p:nvPr/>
        </p:nvSpPr>
        <p:spPr>
          <a:xfrm>
            <a:off x="777240" y="5715000"/>
            <a:ext cx="10607100" cy="4311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2500" u="none" cap="none" strike="noStrike">
                <a:solidFill>
                  <a:srgbClr val="0F2439"/>
                </a:solidFill>
                <a:latin typeface="Arial"/>
                <a:ea typeface="Arial"/>
                <a:cs typeface="Arial"/>
                <a:sym typeface="Arial"/>
              </a:rPr>
              <a:t>What could change in the opportunity or environment?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2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26" name="Shape 626"/>
        <p:cNvGrpSpPr/>
        <p:nvPr/>
      </p:nvGrpSpPr>
      <p:grpSpPr>
        <a:xfrm>
          <a:off x="0" y="0"/>
          <a:ext cx="0" cy="0"/>
          <a:chOff x="0" y="0"/>
          <a:chExt cx="0" cy="0"/>
        </a:xfrm>
      </p:grpSpPr>
      <p:sp>
        <p:nvSpPr>
          <p:cNvPr id="627" name="Google Shape;627;p23"/>
          <p:cNvSpPr/>
          <p:nvPr/>
        </p:nvSpPr>
        <p:spPr>
          <a:xfrm>
            <a:off x="0" y="6510528"/>
            <a:ext cx="12191695" cy="347472"/>
          </a:xfrm>
          <a:prstGeom prst="rect">
            <a:avLst/>
          </a:prstGeom>
          <a:solidFill>
            <a:srgbClr val="0F2439"/>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628" name="Google Shape;628;p23"/>
          <p:cNvPicPr preferRelativeResize="0"/>
          <p:nvPr/>
        </p:nvPicPr>
        <p:blipFill rotWithShape="1">
          <a:blip r:embed="rId3">
            <a:alphaModFix/>
          </a:blip>
          <a:srcRect b="0" l="0" r="0" t="0"/>
          <a:stretch/>
        </p:blipFill>
        <p:spPr>
          <a:xfrm>
            <a:off x="594360" y="6620256"/>
            <a:ext cx="1508760" cy="146565"/>
          </a:xfrm>
          <a:prstGeom prst="rect">
            <a:avLst/>
          </a:prstGeom>
          <a:noFill/>
          <a:ln>
            <a:noFill/>
          </a:ln>
        </p:spPr>
      </p:pic>
      <p:sp>
        <p:nvSpPr>
          <p:cNvPr id="629" name="Google Shape;629;p23"/>
          <p:cNvSpPr txBox="1"/>
          <p:nvPr/>
        </p:nvSpPr>
        <p:spPr>
          <a:xfrm>
            <a:off x="2423160" y="6583680"/>
            <a:ext cx="7315200" cy="2286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1000" u="none" cap="none" strike="noStrike">
                <a:solidFill>
                  <a:srgbClr val="FFFFFF"/>
                </a:solidFill>
                <a:latin typeface="Arial"/>
                <a:ea typeface="Arial"/>
                <a:cs typeface="Arial"/>
                <a:sym typeface="Arial"/>
              </a:rPr>
              <a:t>IDRPP  |  October Community of Practice</a:t>
            </a:r>
            <a:endParaRPr/>
          </a:p>
        </p:txBody>
      </p:sp>
      <p:sp>
        <p:nvSpPr>
          <p:cNvPr id="630" name="Google Shape;630;p23"/>
          <p:cNvSpPr txBox="1"/>
          <p:nvPr/>
        </p:nvSpPr>
        <p:spPr>
          <a:xfrm>
            <a:off x="11018520" y="6583680"/>
            <a:ext cx="457200" cy="2286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1000" u="none" cap="none" strike="noStrike">
                <a:solidFill>
                  <a:srgbClr val="FFFFFF"/>
                </a:solidFill>
                <a:latin typeface="Arial"/>
                <a:ea typeface="Arial"/>
                <a:cs typeface="Arial"/>
                <a:sym typeface="Arial"/>
              </a:rPr>
              <a:t>23</a:t>
            </a:r>
            <a:endParaRPr/>
          </a:p>
        </p:txBody>
      </p:sp>
      <p:sp>
        <p:nvSpPr>
          <p:cNvPr id="631" name="Google Shape;631;p23"/>
          <p:cNvSpPr/>
          <p:nvPr/>
        </p:nvSpPr>
        <p:spPr>
          <a:xfrm>
            <a:off x="640080" y="530352"/>
            <a:ext cx="109728" cy="210312"/>
          </a:xfrm>
          <a:prstGeom prst="rect">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632" name="Google Shape;632;p23"/>
          <p:cNvSpPr txBox="1"/>
          <p:nvPr/>
        </p:nvSpPr>
        <p:spPr>
          <a:xfrm>
            <a:off x="896112" y="512064"/>
            <a:ext cx="10058400" cy="27432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1200" u="none" cap="none" strike="noStrike">
                <a:solidFill>
                  <a:srgbClr val="526171"/>
                </a:solidFill>
                <a:latin typeface="Arial"/>
                <a:ea typeface="Arial"/>
                <a:cs typeface="Arial"/>
                <a:sym typeface="Arial"/>
              </a:rPr>
              <a:t>RETURN TO SAM</a:t>
            </a:r>
            <a:endParaRPr/>
          </a:p>
        </p:txBody>
      </p:sp>
      <p:sp>
        <p:nvSpPr>
          <p:cNvPr id="633" name="Google Shape;633;p23"/>
          <p:cNvSpPr txBox="1"/>
          <p:nvPr/>
        </p:nvSpPr>
        <p:spPr>
          <a:xfrm>
            <a:off x="731520" y="1143000"/>
            <a:ext cx="10607100" cy="6312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3800" u="none" cap="none" strike="noStrike">
                <a:solidFill>
                  <a:srgbClr val="0F2439"/>
                </a:solidFill>
                <a:latin typeface="Arial"/>
                <a:ea typeface="Arial"/>
                <a:cs typeface="Arial"/>
                <a:sym typeface="Arial"/>
              </a:rPr>
              <a:t>We changed how we saw Sam.</a:t>
            </a:r>
            <a:endParaRPr/>
          </a:p>
        </p:txBody>
      </p:sp>
      <p:cxnSp>
        <p:nvCxnSpPr>
          <p:cNvPr id="634" name="Google Shape;634;p23"/>
          <p:cNvCxnSpPr/>
          <p:nvPr/>
        </p:nvCxnSpPr>
        <p:spPr>
          <a:xfrm rot="10800000">
            <a:off x="2423160" y="3108960"/>
            <a:ext cx="3657600" cy="1143000"/>
          </a:xfrm>
          <a:prstGeom prst="straightConnector1">
            <a:avLst/>
          </a:prstGeom>
          <a:noFill/>
          <a:ln cap="flat" cmpd="sng" w="25400">
            <a:solidFill>
              <a:srgbClr val="D7E2EA"/>
            </a:solidFill>
            <a:prstDash val="solid"/>
            <a:round/>
            <a:headEnd len="sm" w="sm" type="none"/>
            <a:tailEnd len="sm" w="sm" type="none"/>
          </a:ln>
          <a:effectLst>
            <a:outerShdw blurRad="40000" rotWithShape="0" dir="5400000" dist="20000">
              <a:srgbClr val="000000">
                <a:alpha val="38039"/>
              </a:srgbClr>
            </a:outerShdw>
          </a:effectLst>
        </p:spPr>
      </p:cxnSp>
      <p:cxnSp>
        <p:nvCxnSpPr>
          <p:cNvPr id="635" name="Google Shape;635;p23"/>
          <p:cNvCxnSpPr/>
          <p:nvPr/>
        </p:nvCxnSpPr>
        <p:spPr>
          <a:xfrm rot="10800000">
            <a:off x="5623560" y="2834639"/>
            <a:ext cx="457200" cy="1417321"/>
          </a:xfrm>
          <a:prstGeom prst="straightConnector1">
            <a:avLst/>
          </a:prstGeom>
          <a:noFill/>
          <a:ln cap="flat" cmpd="sng" w="25400">
            <a:solidFill>
              <a:srgbClr val="D7E2EA"/>
            </a:solidFill>
            <a:prstDash val="solid"/>
            <a:round/>
            <a:headEnd len="sm" w="sm" type="none"/>
            <a:tailEnd len="sm" w="sm" type="none"/>
          </a:ln>
          <a:effectLst>
            <a:outerShdw blurRad="40000" rotWithShape="0" dir="5400000" dist="20000">
              <a:srgbClr val="000000">
                <a:alpha val="38039"/>
              </a:srgbClr>
            </a:outerShdw>
          </a:effectLst>
        </p:spPr>
      </p:cxnSp>
      <p:cxnSp>
        <p:nvCxnSpPr>
          <p:cNvPr id="636" name="Google Shape;636;p23"/>
          <p:cNvCxnSpPr/>
          <p:nvPr/>
        </p:nvCxnSpPr>
        <p:spPr>
          <a:xfrm flipH="1" rot="10800000">
            <a:off x="6080760" y="3108960"/>
            <a:ext cx="3291840" cy="1143000"/>
          </a:xfrm>
          <a:prstGeom prst="straightConnector1">
            <a:avLst/>
          </a:prstGeom>
          <a:noFill/>
          <a:ln cap="flat" cmpd="sng" w="25400">
            <a:solidFill>
              <a:srgbClr val="D7E2EA"/>
            </a:solidFill>
            <a:prstDash val="solid"/>
            <a:round/>
            <a:headEnd len="sm" w="sm" type="none"/>
            <a:tailEnd len="sm" w="sm" type="none"/>
          </a:ln>
          <a:effectLst>
            <a:outerShdw blurRad="40000" rotWithShape="0" dir="5400000" dist="20000">
              <a:srgbClr val="000000">
                <a:alpha val="38039"/>
              </a:srgbClr>
            </a:outerShdw>
          </a:effectLst>
        </p:spPr>
      </p:cxnSp>
      <p:cxnSp>
        <p:nvCxnSpPr>
          <p:cNvPr id="637" name="Google Shape;637;p23"/>
          <p:cNvCxnSpPr/>
          <p:nvPr/>
        </p:nvCxnSpPr>
        <p:spPr>
          <a:xfrm flipH="1">
            <a:off x="1828800" y="4251960"/>
            <a:ext cx="4251960" cy="274320"/>
          </a:xfrm>
          <a:prstGeom prst="straightConnector1">
            <a:avLst/>
          </a:prstGeom>
          <a:noFill/>
          <a:ln cap="flat" cmpd="sng" w="25400">
            <a:solidFill>
              <a:srgbClr val="D7E2EA"/>
            </a:solidFill>
            <a:prstDash val="solid"/>
            <a:round/>
            <a:headEnd len="sm" w="sm" type="none"/>
            <a:tailEnd len="sm" w="sm" type="none"/>
          </a:ln>
          <a:effectLst>
            <a:outerShdw blurRad="40000" rotWithShape="0" dir="5400000" dist="20000">
              <a:srgbClr val="000000">
                <a:alpha val="38039"/>
              </a:srgbClr>
            </a:outerShdw>
          </a:effectLst>
        </p:spPr>
      </p:cxnSp>
      <p:cxnSp>
        <p:nvCxnSpPr>
          <p:cNvPr id="638" name="Google Shape;638;p23"/>
          <p:cNvCxnSpPr/>
          <p:nvPr/>
        </p:nvCxnSpPr>
        <p:spPr>
          <a:xfrm>
            <a:off x="6080760" y="4251960"/>
            <a:ext cx="4206240" cy="274320"/>
          </a:xfrm>
          <a:prstGeom prst="straightConnector1">
            <a:avLst/>
          </a:prstGeom>
          <a:noFill/>
          <a:ln cap="flat" cmpd="sng" w="25400">
            <a:solidFill>
              <a:srgbClr val="D7E2EA"/>
            </a:solidFill>
            <a:prstDash val="solid"/>
            <a:round/>
            <a:headEnd len="sm" w="sm" type="none"/>
            <a:tailEnd len="sm" w="sm" type="none"/>
          </a:ln>
          <a:effectLst>
            <a:outerShdw blurRad="40000" rotWithShape="0" dir="5400000" dist="20000">
              <a:srgbClr val="000000">
                <a:alpha val="38039"/>
              </a:srgbClr>
            </a:outerShdw>
          </a:effectLst>
        </p:spPr>
      </p:cxnSp>
      <p:cxnSp>
        <p:nvCxnSpPr>
          <p:cNvPr id="639" name="Google Shape;639;p23"/>
          <p:cNvCxnSpPr/>
          <p:nvPr/>
        </p:nvCxnSpPr>
        <p:spPr>
          <a:xfrm flipH="1">
            <a:off x="2423160" y="4251960"/>
            <a:ext cx="3657600" cy="1508760"/>
          </a:xfrm>
          <a:prstGeom prst="straightConnector1">
            <a:avLst/>
          </a:prstGeom>
          <a:noFill/>
          <a:ln cap="flat" cmpd="sng" w="25400">
            <a:solidFill>
              <a:srgbClr val="D7E2EA"/>
            </a:solidFill>
            <a:prstDash val="solid"/>
            <a:round/>
            <a:headEnd len="sm" w="sm" type="none"/>
            <a:tailEnd len="sm" w="sm" type="none"/>
          </a:ln>
          <a:effectLst>
            <a:outerShdw blurRad="40000" rotWithShape="0" dir="5400000" dist="20000">
              <a:srgbClr val="000000">
                <a:alpha val="38039"/>
              </a:srgbClr>
            </a:outerShdw>
          </a:effectLst>
        </p:spPr>
      </p:cxnSp>
      <p:cxnSp>
        <p:nvCxnSpPr>
          <p:cNvPr id="640" name="Google Shape;640;p23"/>
          <p:cNvCxnSpPr/>
          <p:nvPr/>
        </p:nvCxnSpPr>
        <p:spPr>
          <a:xfrm flipH="1">
            <a:off x="5623560" y="4251960"/>
            <a:ext cx="457200" cy="1600199"/>
          </a:xfrm>
          <a:prstGeom prst="straightConnector1">
            <a:avLst/>
          </a:prstGeom>
          <a:noFill/>
          <a:ln cap="flat" cmpd="sng" w="25400">
            <a:solidFill>
              <a:srgbClr val="D7E2EA"/>
            </a:solidFill>
            <a:prstDash val="solid"/>
            <a:round/>
            <a:headEnd len="sm" w="sm" type="none"/>
            <a:tailEnd len="sm" w="sm" type="none"/>
          </a:ln>
          <a:effectLst>
            <a:outerShdw blurRad="40000" rotWithShape="0" dir="5400000" dist="20000">
              <a:srgbClr val="000000">
                <a:alpha val="38039"/>
              </a:srgbClr>
            </a:outerShdw>
          </a:effectLst>
        </p:spPr>
      </p:cxnSp>
      <p:cxnSp>
        <p:nvCxnSpPr>
          <p:cNvPr id="641" name="Google Shape;641;p23"/>
          <p:cNvCxnSpPr/>
          <p:nvPr/>
        </p:nvCxnSpPr>
        <p:spPr>
          <a:xfrm>
            <a:off x="6080760" y="4251960"/>
            <a:ext cx="3291840" cy="1508760"/>
          </a:xfrm>
          <a:prstGeom prst="straightConnector1">
            <a:avLst/>
          </a:prstGeom>
          <a:noFill/>
          <a:ln cap="flat" cmpd="sng" w="25400">
            <a:solidFill>
              <a:srgbClr val="D7E2EA"/>
            </a:solidFill>
            <a:prstDash val="solid"/>
            <a:round/>
            <a:headEnd len="sm" w="sm" type="none"/>
            <a:tailEnd len="sm" w="sm" type="none"/>
          </a:ln>
          <a:effectLst>
            <a:outerShdw blurRad="40000" rotWithShape="0" dir="5400000" dist="20000">
              <a:srgbClr val="000000">
                <a:alpha val="38039"/>
              </a:srgbClr>
            </a:outerShdw>
          </a:effectLst>
        </p:spPr>
      </p:cxnSp>
      <p:sp>
        <p:nvSpPr>
          <p:cNvPr id="642" name="Google Shape;642;p23"/>
          <p:cNvSpPr/>
          <p:nvPr/>
        </p:nvSpPr>
        <p:spPr>
          <a:xfrm>
            <a:off x="5193792" y="3383280"/>
            <a:ext cx="1783080" cy="1783080"/>
          </a:xfrm>
          <a:prstGeom prst="ellipse">
            <a:avLst/>
          </a:prstGeom>
          <a:solidFill>
            <a:srgbClr val="0F2439"/>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643" name="Google Shape;643;p23"/>
          <p:cNvSpPr txBox="1"/>
          <p:nvPr/>
        </p:nvSpPr>
        <p:spPr>
          <a:xfrm>
            <a:off x="5614416" y="3977639"/>
            <a:ext cx="1097280" cy="54864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3000" u="none" cap="none" strike="noStrike">
                <a:solidFill>
                  <a:srgbClr val="FFFFFF"/>
                </a:solidFill>
                <a:latin typeface="Arial"/>
                <a:ea typeface="Arial"/>
                <a:cs typeface="Arial"/>
                <a:sym typeface="Arial"/>
              </a:rPr>
              <a:t>Sam</a:t>
            </a:r>
            <a:endParaRPr/>
          </a:p>
        </p:txBody>
      </p:sp>
      <p:sp>
        <p:nvSpPr>
          <p:cNvPr id="644" name="Google Shape;644;p23"/>
          <p:cNvSpPr/>
          <p:nvPr/>
        </p:nvSpPr>
        <p:spPr>
          <a:xfrm>
            <a:off x="1371600" y="2834640"/>
            <a:ext cx="2148840" cy="640080"/>
          </a:xfrm>
          <a:prstGeom prst="roundRect">
            <a:avLst>
              <a:gd fmla="val 16667" name="adj"/>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645" name="Google Shape;645;p23"/>
          <p:cNvSpPr txBox="1"/>
          <p:nvPr/>
        </p:nvSpPr>
        <p:spPr>
          <a:xfrm>
            <a:off x="1536192" y="2980944"/>
            <a:ext cx="1819800" cy="3231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1800" u="none" cap="none" strike="noStrike">
                <a:solidFill>
                  <a:srgbClr val="0F2439"/>
                </a:solidFill>
                <a:latin typeface="Arial"/>
                <a:ea typeface="Arial"/>
                <a:cs typeface="Arial"/>
                <a:sym typeface="Arial"/>
              </a:rPr>
              <a:t>Culture</a:t>
            </a:r>
            <a:endParaRPr/>
          </a:p>
        </p:txBody>
      </p:sp>
      <p:sp>
        <p:nvSpPr>
          <p:cNvPr id="646" name="Google Shape;646;p23"/>
          <p:cNvSpPr/>
          <p:nvPr/>
        </p:nvSpPr>
        <p:spPr>
          <a:xfrm>
            <a:off x="4572000" y="2560320"/>
            <a:ext cx="2148840" cy="640080"/>
          </a:xfrm>
          <a:prstGeom prst="roundRect">
            <a:avLst>
              <a:gd fmla="val 16667" name="adj"/>
            </a:avLst>
          </a:prstGeom>
          <a:solidFill>
            <a:srgbClr val="F2F4F6"/>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647" name="Google Shape;647;p23"/>
          <p:cNvSpPr txBox="1"/>
          <p:nvPr/>
        </p:nvSpPr>
        <p:spPr>
          <a:xfrm>
            <a:off x="4736592" y="2706624"/>
            <a:ext cx="1819800" cy="3231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1800" u="none" cap="none" strike="noStrike">
                <a:solidFill>
                  <a:srgbClr val="0F2439"/>
                </a:solidFill>
                <a:latin typeface="Arial"/>
                <a:ea typeface="Arial"/>
                <a:cs typeface="Arial"/>
                <a:sym typeface="Arial"/>
              </a:rPr>
              <a:t>Family</a:t>
            </a:r>
            <a:endParaRPr/>
          </a:p>
        </p:txBody>
      </p:sp>
      <p:sp>
        <p:nvSpPr>
          <p:cNvPr id="648" name="Google Shape;648;p23"/>
          <p:cNvSpPr/>
          <p:nvPr/>
        </p:nvSpPr>
        <p:spPr>
          <a:xfrm>
            <a:off x="8321040" y="2834640"/>
            <a:ext cx="2148840" cy="640080"/>
          </a:xfrm>
          <a:prstGeom prst="roundRect">
            <a:avLst>
              <a:gd fmla="val 16667" name="adj"/>
            </a:avLst>
          </a:prstGeom>
          <a:solidFill>
            <a:srgbClr val="F2F4F6"/>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649" name="Google Shape;649;p23"/>
          <p:cNvSpPr txBox="1"/>
          <p:nvPr/>
        </p:nvSpPr>
        <p:spPr>
          <a:xfrm>
            <a:off x="8485632" y="2980944"/>
            <a:ext cx="1819800" cy="3231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1800" u="none" cap="none" strike="noStrike">
                <a:solidFill>
                  <a:srgbClr val="0F2439"/>
                </a:solidFill>
                <a:latin typeface="Arial"/>
                <a:ea typeface="Arial"/>
                <a:cs typeface="Arial"/>
                <a:sym typeface="Arial"/>
              </a:rPr>
              <a:t>Experience</a:t>
            </a:r>
            <a:endParaRPr/>
          </a:p>
        </p:txBody>
      </p:sp>
      <p:sp>
        <p:nvSpPr>
          <p:cNvPr id="650" name="Google Shape;650;p23"/>
          <p:cNvSpPr/>
          <p:nvPr/>
        </p:nvSpPr>
        <p:spPr>
          <a:xfrm>
            <a:off x="777240" y="4251960"/>
            <a:ext cx="2148840" cy="640080"/>
          </a:xfrm>
          <a:prstGeom prst="roundRect">
            <a:avLst>
              <a:gd fmla="val 16667" name="adj"/>
            </a:avLst>
          </a:prstGeom>
          <a:solidFill>
            <a:srgbClr val="F2F4F6"/>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651" name="Google Shape;651;p23"/>
          <p:cNvSpPr txBox="1"/>
          <p:nvPr/>
        </p:nvSpPr>
        <p:spPr>
          <a:xfrm>
            <a:off x="941832" y="4398264"/>
            <a:ext cx="1819800" cy="3231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1800" u="none" cap="none" strike="noStrike">
                <a:solidFill>
                  <a:srgbClr val="0F2439"/>
                </a:solidFill>
                <a:latin typeface="Arial"/>
                <a:ea typeface="Arial"/>
                <a:cs typeface="Arial"/>
                <a:sym typeface="Arial"/>
              </a:rPr>
              <a:t>Relationships</a:t>
            </a:r>
            <a:endParaRPr/>
          </a:p>
        </p:txBody>
      </p:sp>
      <p:sp>
        <p:nvSpPr>
          <p:cNvPr id="652" name="Google Shape;652;p23"/>
          <p:cNvSpPr/>
          <p:nvPr/>
        </p:nvSpPr>
        <p:spPr>
          <a:xfrm>
            <a:off x="9235440" y="4251960"/>
            <a:ext cx="2148840" cy="640080"/>
          </a:xfrm>
          <a:prstGeom prst="roundRect">
            <a:avLst>
              <a:gd fmla="val 16667" name="adj"/>
            </a:avLst>
          </a:prstGeom>
          <a:solidFill>
            <a:srgbClr val="F2F4F6"/>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653" name="Google Shape;653;p23"/>
          <p:cNvSpPr txBox="1"/>
          <p:nvPr/>
        </p:nvSpPr>
        <p:spPr>
          <a:xfrm>
            <a:off x="9400032" y="4398264"/>
            <a:ext cx="1819800" cy="3231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1800" u="none" cap="none" strike="noStrike">
                <a:solidFill>
                  <a:srgbClr val="0F2439"/>
                </a:solidFill>
                <a:latin typeface="Arial"/>
                <a:ea typeface="Arial"/>
                <a:cs typeface="Arial"/>
                <a:sym typeface="Arial"/>
              </a:rPr>
              <a:t>Goals</a:t>
            </a:r>
            <a:endParaRPr/>
          </a:p>
        </p:txBody>
      </p:sp>
      <p:sp>
        <p:nvSpPr>
          <p:cNvPr id="654" name="Google Shape;654;p23"/>
          <p:cNvSpPr/>
          <p:nvPr/>
        </p:nvSpPr>
        <p:spPr>
          <a:xfrm>
            <a:off x="1371600" y="5486400"/>
            <a:ext cx="2148840" cy="640080"/>
          </a:xfrm>
          <a:prstGeom prst="roundRect">
            <a:avLst>
              <a:gd fmla="val 16667" name="adj"/>
            </a:avLst>
          </a:prstGeom>
          <a:solidFill>
            <a:srgbClr val="F2F4F6"/>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655" name="Google Shape;655;p23"/>
          <p:cNvSpPr txBox="1"/>
          <p:nvPr/>
        </p:nvSpPr>
        <p:spPr>
          <a:xfrm>
            <a:off x="1536192" y="5632704"/>
            <a:ext cx="1819800" cy="3231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1800" u="none" cap="none" strike="noStrike">
                <a:solidFill>
                  <a:srgbClr val="0F2439"/>
                </a:solidFill>
                <a:latin typeface="Arial"/>
                <a:ea typeface="Arial"/>
                <a:cs typeface="Arial"/>
                <a:sym typeface="Arial"/>
              </a:rPr>
              <a:t>Access</a:t>
            </a:r>
            <a:endParaRPr/>
          </a:p>
        </p:txBody>
      </p:sp>
      <p:sp>
        <p:nvSpPr>
          <p:cNvPr id="656" name="Google Shape;656;p23"/>
          <p:cNvSpPr/>
          <p:nvPr/>
        </p:nvSpPr>
        <p:spPr>
          <a:xfrm>
            <a:off x="4572000" y="5577840"/>
            <a:ext cx="2148840" cy="640080"/>
          </a:xfrm>
          <a:prstGeom prst="roundRect">
            <a:avLst>
              <a:gd fmla="val 16667" name="adj"/>
            </a:avLst>
          </a:prstGeom>
          <a:solidFill>
            <a:srgbClr val="F2F4F6"/>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657" name="Google Shape;657;p23"/>
          <p:cNvSpPr txBox="1"/>
          <p:nvPr/>
        </p:nvSpPr>
        <p:spPr>
          <a:xfrm>
            <a:off x="4736592" y="5724144"/>
            <a:ext cx="1819800" cy="3231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1800" u="none" cap="none" strike="noStrike">
                <a:solidFill>
                  <a:srgbClr val="0F2439"/>
                </a:solidFill>
                <a:latin typeface="Arial"/>
                <a:ea typeface="Arial"/>
                <a:cs typeface="Arial"/>
                <a:sym typeface="Arial"/>
              </a:rPr>
              <a:t>Disability</a:t>
            </a:r>
            <a:endParaRPr/>
          </a:p>
        </p:txBody>
      </p:sp>
      <p:sp>
        <p:nvSpPr>
          <p:cNvPr id="658" name="Google Shape;658;p23"/>
          <p:cNvSpPr/>
          <p:nvPr/>
        </p:nvSpPr>
        <p:spPr>
          <a:xfrm>
            <a:off x="8321040" y="5486400"/>
            <a:ext cx="2148840" cy="640080"/>
          </a:xfrm>
          <a:prstGeom prst="roundRect">
            <a:avLst>
              <a:gd fmla="val 16667" name="adj"/>
            </a:avLst>
          </a:prstGeom>
          <a:solidFill>
            <a:srgbClr val="F2F4F6"/>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659" name="Google Shape;659;p23"/>
          <p:cNvSpPr txBox="1"/>
          <p:nvPr/>
        </p:nvSpPr>
        <p:spPr>
          <a:xfrm>
            <a:off x="8485632" y="5632704"/>
            <a:ext cx="1819800" cy="3231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1800" u="none" cap="none" strike="noStrike">
                <a:solidFill>
                  <a:srgbClr val="0F2439"/>
                </a:solidFill>
                <a:latin typeface="Arial"/>
                <a:ea typeface="Arial"/>
                <a:cs typeface="Arial"/>
                <a:sym typeface="Arial"/>
              </a:rPr>
              <a:t>Community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5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4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F2439"/>
        </a:solidFill>
      </p:bgPr>
    </p:bg>
    <p:spTree>
      <p:nvGrpSpPr>
        <p:cNvPr id="664" name="Shape 664"/>
        <p:cNvGrpSpPr/>
        <p:nvPr/>
      </p:nvGrpSpPr>
      <p:grpSpPr>
        <a:xfrm>
          <a:off x="0" y="0"/>
          <a:ext cx="0" cy="0"/>
          <a:chOff x="0" y="0"/>
          <a:chExt cx="0" cy="0"/>
        </a:xfrm>
      </p:grpSpPr>
      <p:sp>
        <p:nvSpPr>
          <p:cNvPr id="665" name="Google Shape;665;p24"/>
          <p:cNvSpPr/>
          <p:nvPr/>
        </p:nvSpPr>
        <p:spPr>
          <a:xfrm>
            <a:off x="0" y="6510528"/>
            <a:ext cx="12191695" cy="347472"/>
          </a:xfrm>
          <a:prstGeom prst="rect">
            <a:avLst/>
          </a:prstGeom>
          <a:solidFill>
            <a:srgbClr val="0F2439"/>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666" name="Google Shape;666;p24"/>
          <p:cNvPicPr preferRelativeResize="0"/>
          <p:nvPr/>
        </p:nvPicPr>
        <p:blipFill rotWithShape="1">
          <a:blip r:embed="rId3">
            <a:alphaModFix/>
          </a:blip>
          <a:srcRect b="0" l="0" r="0" t="0"/>
          <a:stretch/>
        </p:blipFill>
        <p:spPr>
          <a:xfrm>
            <a:off x="594360" y="6620256"/>
            <a:ext cx="1508760" cy="146565"/>
          </a:xfrm>
          <a:prstGeom prst="rect">
            <a:avLst/>
          </a:prstGeom>
          <a:noFill/>
          <a:ln>
            <a:noFill/>
          </a:ln>
        </p:spPr>
      </p:pic>
      <p:sp>
        <p:nvSpPr>
          <p:cNvPr id="667" name="Google Shape;667;p24"/>
          <p:cNvSpPr txBox="1"/>
          <p:nvPr/>
        </p:nvSpPr>
        <p:spPr>
          <a:xfrm>
            <a:off x="2423160" y="6583680"/>
            <a:ext cx="7315200" cy="2286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1000" u="none" cap="none" strike="noStrike">
                <a:solidFill>
                  <a:srgbClr val="FFFFFF"/>
                </a:solidFill>
                <a:latin typeface="Arial"/>
                <a:ea typeface="Arial"/>
                <a:cs typeface="Arial"/>
                <a:sym typeface="Arial"/>
              </a:rPr>
              <a:t>IDRPP  |  October Community of Practice</a:t>
            </a:r>
            <a:endParaRPr/>
          </a:p>
        </p:txBody>
      </p:sp>
      <p:sp>
        <p:nvSpPr>
          <p:cNvPr id="668" name="Google Shape;668;p24"/>
          <p:cNvSpPr txBox="1"/>
          <p:nvPr/>
        </p:nvSpPr>
        <p:spPr>
          <a:xfrm>
            <a:off x="11018520" y="6583680"/>
            <a:ext cx="457200" cy="2286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1000" u="none" cap="none" strike="noStrike">
                <a:solidFill>
                  <a:srgbClr val="FFFFFF"/>
                </a:solidFill>
                <a:latin typeface="Arial"/>
                <a:ea typeface="Arial"/>
                <a:cs typeface="Arial"/>
                <a:sym typeface="Arial"/>
              </a:rPr>
              <a:t>24</a:t>
            </a:r>
            <a:endParaRPr/>
          </a:p>
        </p:txBody>
      </p:sp>
      <p:sp>
        <p:nvSpPr>
          <p:cNvPr id="669" name="Google Shape;669;p24"/>
          <p:cNvSpPr/>
          <p:nvPr/>
        </p:nvSpPr>
        <p:spPr>
          <a:xfrm>
            <a:off x="640080" y="530352"/>
            <a:ext cx="109728" cy="210312"/>
          </a:xfrm>
          <a:prstGeom prst="rect">
            <a:avLst/>
          </a:prstGeom>
          <a:solidFill>
            <a:srgbClr val="FFB81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670" name="Google Shape;670;p24"/>
          <p:cNvSpPr txBox="1"/>
          <p:nvPr/>
        </p:nvSpPr>
        <p:spPr>
          <a:xfrm>
            <a:off x="896112" y="512064"/>
            <a:ext cx="10058400" cy="27432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1200" u="none" cap="none" strike="noStrike">
                <a:solidFill>
                  <a:srgbClr val="D7E2EA"/>
                </a:solidFill>
                <a:latin typeface="Arial"/>
                <a:ea typeface="Arial"/>
                <a:cs typeface="Arial"/>
                <a:sym typeface="Arial"/>
              </a:rPr>
              <a:t>LEAVE WITH A QUESTION</a:t>
            </a:r>
            <a:endParaRPr/>
          </a:p>
        </p:txBody>
      </p:sp>
      <p:sp>
        <p:nvSpPr>
          <p:cNvPr id="671" name="Google Shape;671;p24"/>
          <p:cNvSpPr txBox="1"/>
          <p:nvPr/>
        </p:nvSpPr>
        <p:spPr>
          <a:xfrm>
            <a:off x="777256" y="1325875"/>
            <a:ext cx="10515600" cy="8772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1" i="0" lang="en-US" sz="5400" u="none" cap="none" strike="noStrike">
                <a:solidFill>
                  <a:srgbClr val="FFFFFF"/>
                </a:solidFill>
                <a:latin typeface="Arial"/>
                <a:ea typeface="Arial"/>
                <a:cs typeface="Arial"/>
                <a:sym typeface="Arial"/>
              </a:rPr>
              <a:t>Where do </a:t>
            </a:r>
            <a:r>
              <a:rPr lang="en-US"/>
              <a:t> </a:t>
            </a:r>
            <a:r>
              <a:rPr b="1" i="0" lang="en-US" sz="5400" u="none" cap="none" strike="noStrike">
                <a:solidFill>
                  <a:srgbClr val="FFFFFF"/>
                </a:solidFill>
                <a:latin typeface="Arial"/>
                <a:ea typeface="Arial"/>
                <a:cs typeface="Arial"/>
                <a:sym typeface="Arial"/>
              </a:rPr>
              <a:t>they belong?</a:t>
            </a:r>
            <a:endParaRPr/>
          </a:p>
        </p:txBody>
      </p:sp>
      <p:sp>
        <p:nvSpPr>
          <p:cNvPr id="672" name="Google Shape;672;p24"/>
          <p:cNvSpPr txBox="1"/>
          <p:nvPr/>
        </p:nvSpPr>
        <p:spPr>
          <a:xfrm>
            <a:off x="2786133" y="2953025"/>
            <a:ext cx="409500" cy="4002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2300" u="none" cap="none" strike="noStrike">
                <a:solidFill>
                  <a:srgbClr val="FFB81C"/>
                </a:solidFill>
                <a:latin typeface="Arial"/>
                <a:ea typeface="Arial"/>
                <a:cs typeface="Arial"/>
                <a:sym typeface="Arial"/>
              </a:rPr>
              <a:t>1</a:t>
            </a:r>
            <a:endParaRPr/>
          </a:p>
        </p:txBody>
      </p:sp>
      <p:sp>
        <p:nvSpPr>
          <p:cNvPr id="673" name="Google Shape;673;p24"/>
          <p:cNvSpPr txBox="1"/>
          <p:nvPr/>
        </p:nvSpPr>
        <p:spPr>
          <a:xfrm>
            <a:off x="3332066" y="2953025"/>
            <a:ext cx="5732400" cy="4311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2500" u="none" cap="none" strike="noStrike">
                <a:solidFill>
                  <a:srgbClr val="FFFFFF"/>
                </a:solidFill>
                <a:latin typeface="Arial"/>
                <a:ea typeface="Arial"/>
                <a:cs typeface="Arial"/>
                <a:sym typeface="Arial"/>
              </a:rPr>
              <a:t>One person.</a:t>
            </a:r>
            <a:endParaRPr/>
          </a:p>
        </p:txBody>
      </p:sp>
      <p:sp>
        <p:nvSpPr>
          <p:cNvPr id="674" name="Google Shape;674;p24"/>
          <p:cNvSpPr txBox="1"/>
          <p:nvPr/>
        </p:nvSpPr>
        <p:spPr>
          <a:xfrm>
            <a:off x="2786133" y="3593102"/>
            <a:ext cx="409500" cy="4002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2300" u="none" cap="none" strike="noStrike">
                <a:solidFill>
                  <a:srgbClr val="FFB81C"/>
                </a:solidFill>
                <a:latin typeface="Arial"/>
                <a:ea typeface="Arial"/>
                <a:cs typeface="Arial"/>
                <a:sym typeface="Arial"/>
              </a:rPr>
              <a:t>2</a:t>
            </a:r>
            <a:endParaRPr/>
          </a:p>
        </p:txBody>
      </p:sp>
      <p:sp>
        <p:nvSpPr>
          <p:cNvPr id="675" name="Google Shape;675;p24"/>
          <p:cNvSpPr txBox="1"/>
          <p:nvPr/>
        </p:nvSpPr>
        <p:spPr>
          <a:xfrm>
            <a:off x="3332066" y="3593102"/>
            <a:ext cx="5732400" cy="4311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2500" u="none" cap="none" strike="noStrike">
                <a:solidFill>
                  <a:srgbClr val="FFFFFF"/>
                </a:solidFill>
                <a:latin typeface="Arial"/>
                <a:ea typeface="Arial"/>
                <a:cs typeface="Arial"/>
                <a:sym typeface="Arial"/>
              </a:rPr>
              <a:t>One question you have not asked.</a:t>
            </a:r>
            <a:endParaRPr/>
          </a:p>
        </p:txBody>
      </p:sp>
      <p:sp>
        <p:nvSpPr>
          <p:cNvPr id="676" name="Google Shape;676;p24"/>
          <p:cNvSpPr txBox="1"/>
          <p:nvPr/>
        </p:nvSpPr>
        <p:spPr>
          <a:xfrm>
            <a:off x="2786133" y="4233177"/>
            <a:ext cx="409500" cy="4002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1" i="0" lang="en-US" sz="2300" u="none" cap="none" strike="noStrike">
                <a:solidFill>
                  <a:srgbClr val="FFB81C"/>
                </a:solidFill>
                <a:latin typeface="Arial"/>
                <a:ea typeface="Arial"/>
                <a:cs typeface="Arial"/>
                <a:sym typeface="Arial"/>
              </a:rPr>
              <a:t>3</a:t>
            </a:r>
            <a:endParaRPr/>
          </a:p>
        </p:txBody>
      </p:sp>
      <p:sp>
        <p:nvSpPr>
          <p:cNvPr id="677" name="Google Shape;677;p24"/>
          <p:cNvSpPr txBox="1"/>
          <p:nvPr/>
        </p:nvSpPr>
        <p:spPr>
          <a:xfrm>
            <a:off x="3332066" y="4233177"/>
            <a:ext cx="5732400" cy="431100"/>
          </a:xfrm>
          <a:prstGeom prst="rect">
            <a:avLst/>
          </a:prstGeom>
          <a:noFill/>
          <a:ln>
            <a:noFill/>
          </a:ln>
        </p:spPr>
        <p:txBody>
          <a:bodyPr anchorCtr="0" anchor="t" bIns="45700" lIns="0" spcFirstLastPara="1" rIns="91425" wrap="square" tIns="0">
            <a:spAutoFit/>
          </a:bodyPr>
          <a:lstStyle/>
          <a:p>
            <a:pPr indent="0" lvl="0" marL="0" marR="0" rtl="0" algn="l">
              <a:spcBef>
                <a:spcPts val="0"/>
              </a:spcBef>
              <a:spcAft>
                <a:spcPts val="0"/>
              </a:spcAft>
              <a:buNone/>
            </a:pPr>
            <a:r>
              <a:rPr b="0" i="0" lang="en-US" sz="2500" u="none" cap="none" strike="noStrike">
                <a:solidFill>
                  <a:srgbClr val="FFFFFF"/>
                </a:solidFill>
                <a:latin typeface="Arial"/>
                <a:ea typeface="Arial"/>
                <a:cs typeface="Arial"/>
                <a:sym typeface="Arial"/>
              </a:rPr>
              <a:t>One connection worth exploring.</a:t>
            </a:r>
            <a:endParaRPr/>
          </a:p>
        </p:txBody>
      </p:sp>
      <p:sp>
        <p:nvSpPr>
          <p:cNvPr id="678" name="Google Shape;678;p24"/>
          <p:cNvSpPr txBox="1"/>
          <p:nvPr/>
        </p:nvSpPr>
        <p:spPr>
          <a:xfrm>
            <a:off x="777240" y="5852160"/>
            <a:ext cx="10607100" cy="384900"/>
          </a:xfrm>
          <a:prstGeom prst="rect">
            <a:avLst/>
          </a:prstGeom>
          <a:noFill/>
          <a:ln>
            <a:noFill/>
          </a:ln>
        </p:spPr>
        <p:txBody>
          <a:bodyPr anchorCtr="0" anchor="t" bIns="45700" lIns="0" spcFirstLastPara="1" rIns="91425" wrap="square" tIns="0">
            <a:spAutoFit/>
          </a:bodyPr>
          <a:lstStyle/>
          <a:p>
            <a:pPr indent="0" lvl="0" marL="0" marR="0" rtl="0" algn="ctr">
              <a:spcBef>
                <a:spcPts val="0"/>
              </a:spcBef>
              <a:spcAft>
                <a:spcPts val="0"/>
              </a:spcAft>
              <a:buNone/>
            </a:pPr>
            <a:r>
              <a:rPr b="0" i="0" lang="en-US" sz="2200" u="none" cap="none" strike="noStrike">
                <a:solidFill>
                  <a:srgbClr val="D7E2EA"/>
                </a:solidFill>
                <a:latin typeface="Arial"/>
                <a:ea typeface="Arial"/>
                <a:cs typeface="Arial"/>
                <a:sym typeface="Arial"/>
              </a:rPr>
              <a:t>What should we keep talking about together?</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dc:creator>Amber Marsh | USU IDRPP</dc:creator>
</cp:coreProperties>
</file>