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5"/>
  </p:notesMasterIdLst>
  <p:sldIdLst>
    <p:sldId id="256" r:id="rId2"/>
    <p:sldId id="401" r:id="rId3"/>
    <p:sldId id="258" r:id="rId4"/>
    <p:sldId id="276" r:id="rId5"/>
    <p:sldId id="410" r:id="rId6"/>
    <p:sldId id="629" r:id="rId7"/>
    <p:sldId id="390" r:id="rId8"/>
    <p:sldId id="620" r:id="rId9"/>
    <p:sldId id="621" r:id="rId10"/>
    <p:sldId id="627" r:id="rId11"/>
    <p:sldId id="626" r:id="rId12"/>
    <p:sldId id="624" r:id="rId13"/>
    <p:sldId id="622" r:id="rId14"/>
    <p:sldId id="625" r:id="rId15"/>
    <p:sldId id="628" r:id="rId16"/>
    <p:sldId id="412" r:id="rId17"/>
    <p:sldId id="414" r:id="rId18"/>
    <p:sldId id="271" r:id="rId19"/>
    <p:sldId id="618" r:id="rId20"/>
    <p:sldId id="392" r:id="rId21"/>
    <p:sldId id="393" r:id="rId22"/>
    <p:sldId id="396" r:id="rId23"/>
    <p:sldId id="397" r:id="rId24"/>
    <p:sldId id="398" r:id="rId25"/>
    <p:sldId id="399" r:id="rId26"/>
    <p:sldId id="391" r:id="rId27"/>
    <p:sldId id="630" r:id="rId28"/>
    <p:sldId id="409" r:id="rId29"/>
    <p:sldId id="403" r:id="rId30"/>
    <p:sldId id="404" r:id="rId31"/>
    <p:sldId id="405" r:id="rId32"/>
    <p:sldId id="267" r:id="rId33"/>
    <p:sldId id="281" r:id="rId34"/>
  </p:sldIdLst>
  <p:sldSz cx="18288000" cy="10287000"/>
  <p:notesSz cx="6858000" cy="9144000"/>
  <p:embeddedFontLst>
    <p:embeddedFont>
      <p:font typeface="Proxima Nova" panose="02000506030000020004" pitchFamily="2" charset="0"/>
      <p:regular r:id="rId36"/>
      <p:bold r:id="rId37"/>
      <p:italic r:id="rId38"/>
      <p:boldItalic r:id="rId39"/>
    </p:embeddedFont>
    <p:embeddedFont>
      <p:font typeface="Proxima Nova Bold" panose="02000506030000020004" pitchFamily="2" charset="0"/>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49" autoAdjust="0"/>
    <p:restoredTop sz="91491" autoAdjust="0"/>
  </p:normalViewPr>
  <p:slideViewPr>
    <p:cSldViewPr>
      <p:cViewPr varScale="1">
        <p:scale>
          <a:sx n="74" d="100"/>
          <a:sy n="74" d="100"/>
        </p:scale>
        <p:origin x="216" y="5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61F928-CA9C-BD48-B4C5-BFAC19840B48}" type="datetimeFigureOut">
              <a:rPr lang="en-US" smtClean="0"/>
              <a:t>10/7/26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1EB66D-73CD-B047-9503-A797DDD83D9B}" type="slidenum">
              <a:rPr lang="en-US" smtClean="0"/>
              <a:t>‹#›</a:t>
            </a:fld>
            <a:endParaRPr lang="en-US"/>
          </a:p>
        </p:txBody>
      </p:sp>
    </p:spTree>
    <p:extLst>
      <p:ext uri="{BB962C8B-B14F-4D97-AF65-F5344CB8AC3E}">
        <p14:creationId xmlns:p14="http://schemas.microsoft.com/office/powerpoint/2010/main" val="41983747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71EB66D-73CD-B047-9503-A797DDD83D9B}" type="slidenum">
              <a:rPr lang="en-US" smtClean="0"/>
              <a:t>2</a:t>
            </a:fld>
            <a:endParaRPr lang="en-US"/>
          </a:p>
        </p:txBody>
      </p:sp>
    </p:spTree>
    <p:extLst>
      <p:ext uri="{BB962C8B-B14F-4D97-AF65-F5344CB8AC3E}">
        <p14:creationId xmlns:p14="http://schemas.microsoft.com/office/powerpoint/2010/main" val="2235554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a:t>
            </a:r>
          </a:p>
        </p:txBody>
      </p:sp>
      <p:sp>
        <p:nvSpPr>
          <p:cNvPr id="4" name="Slide Number Placeholder 3"/>
          <p:cNvSpPr>
            <a:spLocks noGrp="1"/>
          </p:cNvSpPr>
          <p:nvPr>
            <p:ph type="sldNum" sz="quarter" idx="5"/>
          </p:nvPr>
        </p:nvSpPr>
        <p:spPr/>
        <p:txBody>
          <a:bodyPr/>
          <a:lstStyle/>
          <a:p>
            <a:fld id="{A71EB66D-73CD-B047-9503-A797DDD83D9B}" type="slidenum">
              <a:rPr lang="en-US" smtClean="0"/>
              <a:t>4</a:t>
            </a:fld>
            <a:endParaRPr lang="en-US"/>
          </a:p>
        </p:txBody>
      </p:sp>
    </p:spTree>
    <p:extLst>
      <p:ext uri="{BB962C8B-B14F-4D97-AF65-F5344CB8AC3E}">
        <p14:creationId xmlns:p14="http://schemas.microsoft.com/office/powerpoint/2010/main" val="40679420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FE6E3A-7A05-039A-49BE-AE58028E05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D2D66E-D5B6-066E-71EC-28A4B04F83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EE8B244-0603-E2AC-B4FB-57E18B117C5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Provide overview of the project</a:t>
            </a:r>
          </a:p>
          <a:p>
            <a:endParaRPr lang="en-US" dirty="0"/>
          </a:p>
        </p:txBody>
      </p:sp>
      <p:sp>
        <p:nvSpPr>
          <p:cNvPr id="4" name="Slide Number Placeholder 3">
            <a:extLst>
              <a:ext uri="{FF2B5EF4-FFF2-40B4-BE49-F238E27FC236}">
                <a16:creationId xmlns:a16="http://schemas.microsoft.com/office/drawing/2014/main" id="{FD1D09B2-DE1B-C1AD-3554-1344CCAFE904}"/>
              </a:ext>
            </a:extLst>
          </p:cNvPr>
          <p:cNvSpPr>
            <a:spLocks noGrp="1"/>
          </p:cNvSpPr>
          <p:nvPr>
            <p:ph type="sldNum" sz="quarter" idx="5"/>
          </p:nvPr>
        </p:nvSpPr>
        <p:spPr/>
        <p:txBody>
          <a:bodyPr/>
          <a:lstStyle/>
          <a:p>
            <a:fld id="{A71EB66D-73CD-B047-9503-A797DDD83D9B}" type="slidenum">
              <a:rPr lang="en-US" smtClean="0"/>
              <a:t>5</a:t>
            </a:fld>
            <a:endParaRPr lang="en-US"/>
          </a:p>
        </p:txBody>
      </p:sp>
    </p:spTree>
    <p:extLst>
      <p:ext uri="{BB962C8B-B14F-4D97-AF65-F5344CB8AC3E}">
        <p14:creationId xmlns:p14="http://schemas.microsoft.com/office/powerpoint/2010/main" val="4059983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69EA8E-E1C3-BF66-0D66-8F4DE93871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78426D-5E9E-87C2-4B5A-645B339A05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7B7873-D75A-D50E-4CD9-468125D78D6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Provide overview of the project</a:t>
            </a:r>
          </a:p>
          <a:p>
            <a:endParaRPr lang="en-US" dirty="0"/>
          </a:p>
        </p:txBody>
      </p:sp>
      <p:sp>
        <p:nvSpPr>
          <p:cNvPr id="4" name="Slide Number Placeholder 3">
            <a:extLst>
              <a:ext uri="{FF2B5EF4-FFF2-40B4-BE49-F238E27FC236}">
                <a16:creationId xmlns:a16="http://schemas.microsoft.com/office/drawing/2014/main" id="{B32738D9-9CF5-E9CE-6652-018DAF6431E6}"/>
              </a:ext>
            </a:extLst>
          </p:cNvPr>
          <p:cNvSpPr>
            <a:spLocks noGrp="1"/>
          </p:cNvSpPr>
          <p:nvPr>
            <p:ph type="sldNum" sz="quarter" idx="5"/>
          </p:nvPr>
        </p:nvSpPr>
        <p:spPr/>
        <p:txBody>
          <a:bodyPr/>
          <a:lstStyle/>
          <a:p>
            <a:fld id="{A71EB66D-73CD-B047-9503-A797DDD83D9B}" type="slidenum">
              <a:rPr lang="en-US" smtClean="0"/>
              <a:t>6</a:t>
            </a:fld>
            <a:endParaRPr lang="en-US"/>
          </a:p>
        </p:txBody>
      </p:sp>
    </p:spTree>
    <p:extLst>
      <p:ext uri="{BB962C8B-B14F-4D97-AF65-F5344CB8AC3E}">
        <p14:creationId xmlns:p14="http://schemas.microsoft.com/office/powerpoint/2010/main" val="31391946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we have been and where we hope to go</a:t>
            </a:r>
          </a:p>
        </p:txBody>
      </p:sp>
      <p:sp>
        <p:nvSpPr>
          <p:cNvPr id="4" name="Slide Number Placeholder 3"/>
          <p:cNvSpPr>
            <a:spLocks noGrp="1"/>
          </p:cNvSpPr>
          <p:nvPr>
            <p:ph type="sldNum" sz="quarter" idx="5"/>
          </p:nvPr>
        </p:nvSpPr>
        <p:spPr/>
        <p:txBody>
          <a:bodyPr/>
          <a:lstStyle/>
          <a:p>
            <a:fld id="{A71EB66D-73CD-B047-9503-A797DDD83D9B}" type="slidenum">
              <a:rPr lang="en-US" smtClean="0"/>
              <a:t>22</a:t>
            </a:fld>
            <a:endParaRPr lang="en-US"/>
          </a:p>
        </p:txBody>
      </p:sp>
    </p:spTree>
    <p:extLst>
      <p:ext uri="{BB962C8B-B14F-4D97-AF65-F5344CB8AC3E}">
        <p14:creationId xmlns:p14="http://schemas.microsoft.com/office/powerpoint/2010/main" val="638204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ABA67C-B522-4FBF-950B-7524A117C246}" type="slidenum">
              <a:rPr lang="en-US" smtClean="0"/>
              <a:t>24</a:t>
            </a:fld>
            <a:endParaRPr lang="en-US"/>
          </a:p>
        </p:txBody>
      </p:sp>
    </p:spTree>
    <p:extLst>
      <p:ext uri="{BB962C8B-B14F-4D97-AF65-F5344CB8AC3E}">
        <p14:creationId xmlns:p14="http://schemas.microsoft.com/office/powerpoint/2010/main" val="1301241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48470-1F03-D9DC-30D6-4717493911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DF1EF2-B210-1C2B-27D5-AC68ED132F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DDE6FE-C50D-C09F-09E6-051B45DE0D8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Provide overview of the project</a:t>
            </a:r>
          </a:p>
          <a:p>
            <a:endParaRPr lang="en-US" dirty="0"/>
          </a:p>
        </p:txBody>
      </p:sp>
      <p:sp>
        <p:nvSpPr>
          <p:cNvPr id="4" name="Slide Number Placeholder 3">
            <a:extLst>
              <a:ext uri="{FF2B5EF4-FFF2-40B4-BE49-F238E27FC236}">
                <a16:creationId xmlns:a16="http://schemas.microsoft.com/office/drawing/2014/main" id="{EFAA4D09-4799-C1F5-7C99-8FA5CDE60F60}"/>
              </a:ext>
            </a:extLst>
          </p:cNvPr>
          <p:cNvSpPr>
            <a:spLocks noGrp="1"/>
          </p:cNvSpPr>
          <p:nvPr>
            <p:ph type="sldNum" sz="quarter" idx="5"/>
          </p:nvPr>
        </p:nvSpPr>
        <p:spPr/>
        <p:txBody>
          <a:bodyPr/>
          <a:lstStyle/>
          <a:p>
            <a:fld id="{A71EB66D-73CD-B047-9503-A797DDD83D9B}" type="slidenum">
              <a:rPr lang="en-US" smtClean="0"/>
              <a:t>28</a:t>
            </a:fld>
            <a:endParaRPr lang="en-US"/>
          </a:p>
        </p:txBody>
      </p:sp>
    </p:spTree>
    <p:extLst>
      <p:ext uri="{BB962C8B-B14F-4D97-AF65-F5344CB8AC3E}">
        <p14:creationId xmlns:p14="http://schemas.microsoft.com/office/powerpoint/2010/main" val="2411952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dirty="0">
                <a:solidFill>
                  <a:schemeClr val="tx1"/>
                </a:solidFill>
                <a:effectLst/>
                <a:latin typeface="+mn-lt"/>
                <a:ea typeface="+mn-ea"/>
                <a:cs typeface="+mn-cs"/>
              </a:rPr>
              <a:t>Provide overview of the workgroup activities and products.</a:t>
            </a:r>
          </a:p>
          <a:p>
            <a:endParaRPr lang="en-US" sz="1200" b="1"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Criminal Justice:</a:t>
            </a:r>
            <a:r>
              <a:rPr lang="en-US" sz="1200" b="0" i="0" kern="1200" dirty="0">
                <a:solidFill>
                  <a:schemeClr val="tx1"/>
                </a:solidFill>
                <a:effectLst/>
                <a:latin typeface="+mn-lt"/>
                <a:ea typeface="+mn-ea"/>
                <a:cs typeface="+mn-cs"/>
              </a:rPr>
              <a:t> We seek to better understand the criminal justice and law enforcement systems and how victims with disabilities – from first contact to interviewing to trial – are supported in order to determine how these systems can be strengthened. This Workgroup is in transition as it looks to recruit new leadership and will be working on its goals and objectives in the following year.</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Training and Prevention:</a:t>
            </a:r>
            <a:r>
              <a:rPr lang="en-US" sz="1200" b="0" i="0" kern="1200" dirty="0">
                <a:solidFill>
                  <a:schemeClr val="tx1"/>
                </a:solidFill>
                <a:effectLst/>
                <a:latin typeface="+mn-lt"/>
                <a:ea typeface="+mn-ea"/>
                <a:cs typeface="+mn-cs"/>
              </a:rPr>
              <a:t> We collect, review, and maintain a list of current prevention and training curricula on the topic of sexual violence and IDD, while also collaborating to fill gaps in training and prevention resources throughout the state for families, Self-Advocates, medical professionals, providers, law enforcement, state agencies, and others.  </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School Abuse Prevention Best Practices:</a:t>
            </a:r>
            <a:r>
              <a:rPr lang="en-US" sz="1200" b="0" i="0" kern="1200" dirty="0">
                <a:solidFill>
                  <a:schemeClr val="tx1"/>
                </a:solidFill>
                <a:effectLst/>
                <a:latin typeface="+mn-lt"/>
                <a:ea typeface="+mn-ea"/>
                <a:cs typeface="+mn-cs"/>
              </a:rPr>
              <a:t> We research, develop, and publish guidelines regarding sexual abuse prevention and reporting that centers students with IDD. The group supports proactive measures that encourage healthy and safe relationships, self-advocacy, and awareness of sexual violence and other prevention-based topics for school-aged youth, school personnel, and families. </a:t>
            </a:r>
          </a:p>
          <a:p>
            <a:endParaRPr lang="en-US" sz="1200" b="0" i="0" kern="1200" dirty="0">
              <a:solidFill>
                <a:schemeClr val="tx1"/>
              </a:solidFill>
              <a:effectLst/>
              <a:latin typeface="+mn-lt"/>
              <a:ea typeface="+mn-ea"/>
              <a:cs typeface="+mn-cs"/>
            </a:endParaRPr>
          </a:p>
          <a:p>
            <a:r>
              <a:rPr lang="en-US" sz="1200" b="1" i="0" kern="1200" dirty="0">
                <a:solidFill>
                  <a:schemeClr val="tx1"/>
                </a:solidFill>
                <a:effectLst/>
                <a:latin typeface="+mn-lt"/>
                <a:ea typeface="+mn-ea"/>
                <a:cs typeface="+mn-cs"/>
              </a:rPr>
              <a:t>Tribal Resources: </a:t>
            </a:r>
            <a:r>
              <a:rPr lang="en-US" sz="1200" b="0" i="0" kern="1200" dirty="0">
                <a:solidFill>
                  <a:schemeClr val="tx1"/>
                </a:solidFill>
                <a:effectLst/>
                <a:latin typeface="+mn-lt"/>
                <a:ea typeface="+mn-ea"/>
                <a:cs typeface="+mn-cs"/>
              </a:rPr>
              <a:t>The Tribal Resources Workgroup seeks to create resources and increase accessibility to sexual assault violence resources for tribal communities and Native Americans with IDD. We will achieve this by connecting with key community partners​, utilizing prevention programs, increase education and awareness​, and offer health and wellness resources.</a:t>
            </a:r>
            <a:endParaRPr lang="en-US" dirty="0"/>
          </a:p>
          <a:p>
            <a:endParaRPr lang="en-US" dirty="0"/>
          </a:p>
        </p:txBody>
      </p:sp>
      <p:sp>
        <p:nvSpPr>
          <p:cNvPr id="4" name="Slide Number Placeholder 3"/>
          <p:cNvSpPr>
            <a:spLocks noGrp="1"/>
          </p:cNvSpPr>
          <p:nvPr>
            <p:ph type="sldNum" sz="quarter" idx="5"/>
          </p:nvPr>
        </p:nvSpPr>
        <p:spPr/>
        <p:txBody>
          <a:bodyPr/>
          <a:lstStyle/>
          <a:p>
            <a:fld id="{A71EB66D-73CD-B047-9503-A797DDD83D9B}" type="slidenum">
              <a:rPr lang="en-US" smtClean="0"/>
              <a:t>29</a:t>
            </a:fld>
            <a:endParaRPr lang="en-US"/>
          </a:p>
        </p:txBody>
      </p:sp>
    </p:spTree>
    <p:extLst>
      <p:ext uri="{BB962C8B-B14F-4D97-AF65-F5344CB8AC3E}">
        <p14:creationId xmlns:p14="http://schemas.microsoft.com/office/powerpoint/2010/main" val="676403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CABA67C-B522-4FBF-950B-7524A117C246}" type="slidenum">
              <a:rPr lang="en-US" smtClean="0"/>
              <a:t>33</a:t>
            </a:fld>
            <a:endParaRPr lang="en-US"/>
          </a:p>
        </p:txBody>
      </p:sp>
    </p:spTree>
    <p:extLst>
      <p:ext uri="{BB962C8B-B14F-4D97-AF65-F5344CB8AC3E}">
        <p14:creationId xmlns:p14="http://schemas.microsoft.com/office/powerpoint/2010/main" val="2584588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10/7/26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10/7/26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10/7/26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10/7/26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10/7/26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10/7/26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8.sv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7.sv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7.sv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7.sv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7.sv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7.svg"/><Relationship Id="rId1" Type="http://schemas.openxmlformats.org/officeDocument/2006/relationships/slideLayout" Target="../slideLayouts/slideLayout7.xml"/><Relationship Id="rId5" Type="http://schemas.openxmlformats.org/officeDocument/2006/relationships/image" Target="../media/image22.jp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sv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7.sv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7.sv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4.jp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25.png"/><Relationship Id="rId4" Type="http://schemas.openxmlformats.org/officeDocument/2006/relationships/image" Target="../media/image8.svg"/></Relationships>
</file>

<file path=ppt/slides/_rels/slide1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8.sv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svg"/></Relationships>
</file>

<file path=ppt/slides/_rels/slide2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8.svg"/></Relationships>
</file>

<file path=ppt/slides/_rels/slide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svg"/><Relationship Id="rId4" Type="http://schemas.openxmlformats.org/officeDocument/2006/relationships/image" Target="../media/image8.sv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28.svg"/><Relationship Id="rId4" Type="http://schemas.openxmlformats.org/officeDocument/2006/relationships/image" Target="../media/image27.svg"/></Relationships>
</file>

<file path=ppt/slides/_rels/slide23.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30.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18.png"/><Relationship Id="rId4" Type="http://schemas.openxmlformats.org/officeDocument/2006/relationships/image" Target="../media/image17.svg"/></Relationships>
</file>

<file path=ppt/slides/_rels/slide24.xml.rels><?xml version="1.0" encoding="UTF-8" standalone="yes"?>
<Relationships xmlns="http://schemas.openxmlformats.org/package/2006/relationships"><Relationship Id="rId8" Type="http://schemas.openxmlformats.org/officeDocument/2006/relationships/image" Target="../media/image33.jpg"/><Relationship Id="rId3" Type="http://schemas.openxmlformats.org/officeDocument/2006/relationships/image" Target="../media/image6.png"/><Relationship Id="rId7" Type="http://schemas.openxmlformats.org/officeDocument/2006/relationships/image" Target="../media/image32.jp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1.jpg"/><Relationship Id="rId5" Type="http://schemas.openxmlformats.org/officeDocument/2006/relationships/image" Target="../media/image7.svg"/><Relationship Id="rId10" Type="http://schemas.openxmlformats.org/officeDocument/2006/relationships/image" Target="../media/image18.png"/><Relationship Id="rId4" Type="http://schemas.openxmlformats.org/officeDocument/2006/relationships/image" Target="../media/image20.svg"/><Relationship Id="rId9"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jpg"/><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png"/><Relationship Id="rId1" Type="http://schemas.openxmlformats.org/officeDocument/2006/relationships/slideLayout" Target="../slideLayouts/slideLayout7.xml"/><Relationship Id="rId5" Type="http://schemas.openxmlformats.org/officeDocument/2006/relationships/image" Target="../media/image38.pn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40.jpeg"/><Relationship Id="rId4" Type="http://schemas.openxmlformats.org/officeDocument/2006/relationships/image" Target="../media/image7.sv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svg"/></Relationships>
</file>

<file path=ppt/slides/_rels/slide3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7.svg"/></Relationships>
</file>

<file path=ppt/slides/_rels/slide3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6.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mailto:griffiths@arizona.edu" TargetMode="External"/><Relationship Id="rId5" Type="http://schemas.openxmlformats.org/officeDocument/2006/relationships/hyperlink" Target="mailto:ltomasa@arizona.edu" TargetMode="External"/><Relationship Id="rId10" Type="http://schemas.openxmlformats.org/officeDocument/2006/relationships/image" Target="../media/image7.svg"/><Relationship Id="rId4" Type="http://schemas.openxmlformats.org/officeDocument/2006/relationships/hyperlink" Target="mailto:celinau@arizona.edu" TargetMode="External"/><Relationship Id="rId9"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7972068" y="1595086"/>
            <a:ext cx="12079744" cy="10403679"/>
          </a:xfrm>
          <a:custGeom>
            <a:avLst/>
            <a:gdLst/>
            <a:ahLst/>
            <a:cxnLst/>
            <a:rect l="l" t="t" r="r" b="b"/>
            <a:pathLst>
              <a:path w="12079744" h="10403679">
                <a:moveTo>
                  <a:pt x="0" y="0"/>
                </a:moveTo>
                <a:lnTo>
                  <a:pt x="12079744" y="0"/>
                </a:lnTo>
                <a:lnTo>
                  <a:pt x="12079744" y="10403679"/>
                </a:lnTo>
                <a:lnTo>
                  <a:pt x="0" y="10403679"/>
                </a:lnTo>
                <a:lnTo>
                  <a:pt x="0" y="0"/>
                </a:lnTo>
                <a:close/>
              </a:path>
            </a:pathLst>
          </a:custGeom>
          <a:blipFill>
            <a:blip r:embed="rId2">
              <a:alphaModFix amt="60000"/>
            </a:blip>
            <a:stretch>
              <a:fillRect/>
            </a:stretch>
          </a:blipFill>
        </p:spPr>
        <p:txBody>
          <a:bodyPr/>
          <a:lstStyle/>
          <a:p>
            <a:endParaRPr lang="en-US"/>
          </a:p>
        </p:txBody>
      </p:sp>
      <p:sp>
        <p:nvSpPr>
          <p:cNvPr id="7" name="Freeform 7"/>
          <p:cNvSpPr/>
          <p:nvPr/>
        </p:nvSpPr>
        <p:spPr>
          <a:xfrm>
            <a:off x="20053" y="-214066"/>
            <a:ext cx="6315395" cy="6315395"/>
          </a:xfrm>
          <a:custGeom>
            <a:avLst/>
            <a:gdLst/>
            <a:ahLst/>
            <a:cxnLst/>
            <a:rect l="l" t="t" r="r" b="b"/>
            <a:pathLst>
              <a:path w="6315395" h="6315395">
                <a:moveTo>
                  <a:pt x="0" y="0"/>
                </a:moveTo>
                <a:lnTo>
                  <a:pt x="6315395" y="0"/>
                </a:lnTo>
                <a:lnTo>
                  <a:pt x="6315395" y="6315394"/>
                </a:lnTo>
                <a:lnTo>
                  <a:pt x="0" y="6315394"/>
                </a:lnTo>
                <a:lnTo>
                  <a:pt x="0" y="0"/>
                </a:lnTo>
                <a:close/>
              </a:path>
            </a:pathLst>
          </a:custGeom>
          <a:blipFill>
            <a:blip r:embed="rId3"/>
            <a:stretch>
              <a:fillRect/>
            </a:stretch>
          </a:blipFill>
        </p:spPr>
        <p:txBody>
          <a:bodyPr/>
          <a:lstStyle/>
          <a:p>
            <a:endParaRPr lang="en-US"/>
          </a:p>
        </p:txBody>
      </p:sp>
      <p:sp>
        <p:nvSpPr>
          <p:cNvPr id="8" name="Freeform 8"/>
          <p:cNvSpPr/>
          <p:nvPr/>
        </p:nvSpPr>
        <p:spPr>
          <a:xfrm>
            <a:off x="13133932" y="8662834"/>
            <a:ext cx="2603039" cy="1190933"/>
          </a:xfrm>
          <a:custGeom>
            <a:avLst/>
            <a:gdLst/>
            <a:ahLst/>
            <a:cxnLst/>
            <a:rect l="l" t="t" r="r" b="b"/>
            <a:pathLst>
              <a:path w="2603039" h="1190933">
                <a:moveTo>
                  <a:pt x="0" y="0"/>
                </a:moveTo>
                <a:lnTo>
                  <a:pt x="2603039" y="0"/>
                </a:lnTo>
                <a:lnTo>
                  <a:pt x="2603039" y="1190932"/>
                </a:lnTo>
                <a:lnTo>
                  <a:pt x="0" y="1190932"/>
                </a:lnTo>
                <a:lnTo>
                  <a:pt x="0" y="0"/>
                </a:lnTo>
                <a:close/>
              </a:path>
            </a:pathLst>
          </a:custGeom>
          <a:blipFill>
            <a:blip r:embed="rId4"/>
            <a:stretch>
              <a:fillRect/>
            </a:stretch>
          </a:blipFill>
        </p:spPr>
        <p:txBody>
          <a:bodyPr/>
          <a:lstStyle/>
          <a:p>
            <a:endParaRPr lang="en-US"/>
          </a:p>
        </p:txBody>
      </p:sp>
      <p:sp>
        <p:nvSpPr>
          <p:cNvPr id="9" name="Freeform 9"/>
          <p:cNvSpPr/>
          <p:nvPr/>
        </p:nvSpPr>
        <p:spPr>
          <a:xfrm>
            <a:off x="5608651" y="1772281"/>
            <a:ext cx="12328495" cy="5172112"/>
          </a:xfrm>
          <a:custGeom>
            <a:avLst/>
            <a:gdLst/>
            <a:ahLst/>
            <a:cxnLst/>
            <a:rect l="l" t="t" r="r" b="b"/>
            <a:pathLst>
              <a:path w="8563969" h="5172112">
                <a:moveTo>
                  <a:pt x="0" y="0"/>
                </a:moveTo>
                <a:lnTo>
                  <a:pt x="8563968" y="0"/>
                </a:lnTo>
                <a:lnTo>
                  <a:pt x="8563968" y="5172113"/>
                </a:lnTo>
                <a:lnTo>
                  <a:pt x="0" y="517211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a:off x="1028700" y="7343368"/>
            <a:ext cx="6951331" cy="1319466"/>
          </a:xfrm>
          <a:custGeom>
            <a:avLst/>
            <a:gdLst/>
            <a:ahLst/>
            <a:cxnLst/>
            <a:rect l="l" t="t" r="r" b="b"/>
            <a:pathLst>
              <a:path w="6951331" h="1319466">
                <a:moveTo>
                  <a:pt x="0" y="0"/>
                </a:moveTo>
                <a:lnTo>
                  <a:pt x="6951331" y="0"/>
                </a:lnTo>
                <a:lnTo>
                  <a:pt x="6951331" y="1319466"/>
                </a:lnTo>
                <a:lnTo>
                  <a:pt x="0" y="1319466"/>
                </a:lnTo>
                <a:lnTo>
                  <a:pt x="0" y="0"/>
                </a:lnTo>
                <a:close/>
              </a:path>
            </a:pathLst>
          </a:custGeom>
          <a:blipFill>
            <a:blip r:embed="rId6"/>
            <a:stretch>
              <a:fillRect/>
            </a:stretch>
          </a:blipFill>
        </p:spPr>
        <p:txBody>
          <a:bodyPr/>
          <a:lstStyle/>
          <a:p>
            <a:endParaRPr lang="en-US"/>
          </a:p>
        </p:txBody>
      </p:sp>
      <p:sp>
        <p:nvSpPr>
          <p:cNvPr id="11" name="TextBox 11"/>
          <p:cNvSpPr txBox="1"/>
          <p:nvPr/>
        </p:nvSpPr>
        <p:spPr>
          <a:xfrm>
            <a:off x="6705598" y="2014910"/>
            <a:ext cx="10134599" cy="5096010"/>
          </a:xfrm>
          <a:prstGeom prst="rect">
            <a:avLst/>
          </a:prstGeom>
        </p:spPr>
        <p:txBody>
          <a:bodyPr wrap="square" lIns="0" tIns="0" rIns="0" bIns="0" rtlCol="0" anchor="t">
            <a:spAutoFit/>
          </a:bodyPr>
          <a:lstStyle/>
          <a:p>
            <a:pPr algn="ctr">
              <a:lnSpc>
                <a:spcPts val="6050"/>
              </a:lnSpc>
            </a:pPr>
            <a:r>
              <a:rPr lang="en-US" sz="5400" dirty="0">
                <a:solidFill>
                  <a:srgbClr val="FFFFFF"/>
                </a:solidFill>
                <a:latin typeface="Proxima Nova Bold"/>
                <a:ea typeface="Proxima Nova Bold"/>
                <a:cs typeface="Proxima Nova Bold"/>
                <a:sym typeface="Proxima Nova Bold"/>
              </a:rPr>
              <a:t>Lived Experiences of Domestic and Sexual Violence: </a:t>
            </a:r>
          </a:p>
          <a:p>
            <a:pPr algn="ctr">
              <a:lnSpc>
                <a:spcPts val="6050"/>
              </a:lnSpc>
            </a:pPr>
            <a:endParaRPr lang="en-US" sz="5400" dirty="0">
              <a:solidFill>
                <a:srgbClr val="FFFFFF"/>
              </a:solidFill>
              <a:latin typeface="Proxima Nova Bold"/>
              <a:ea typeface="Proxima Nova Bold"/>
              <a:cs typeface="Proxima Nova Bold"/>
              <a:sym typeface="Proxima Nova Bold"/>
            </a:endParaRPr>
          </a:p>
          <a:p>
            <a:pPr algn="ctr">
              <a:lnSpc>
                <a:spcPts val="6050"/>
              </a:lnSpc>
            </a:pPr>
            <a:r>
              <a:rPr lang="en-US" sz="5400" dirty="0">
                <a:solidFill>
                  <a:srgbClr val="FFFFFF"/>
                </a:solidFill>
                <a:latin typeface="Proxima Nova Bold"/>
                <a:ea typeface="Proxima Nova Bold"/>
                <a:cs typeface="Proxima Nova Bold"/>
                <a:sym typeface="Proxima Nova Bold"/>
              </a:rPr>
              <a:t>Moving Forward Through Awareness and Collaboration</a:t>
            </a:r>
          </a:p>
          <a:p>
            <a:pPr algn="ctr">
              <a:lnSpc>
                <a:spcPts val="6050"/>
              </a:lnSpc>
            </a:pPr>
            <a:r>
              <a:rPr lang="en-US" sz="3600" dirty="0">
                <a:solidFill>
                  <a:srgbClr val="FFFFFF"/>
                </a:solidFill>
                <a:latin typeface="Proxima Nova Bold"/>
                <a:ea typeface="Proxima Nova Bold"/>
                <a:cs typeface="Proxima Nova Bold"/>
                <a:sym typeface="Proxima Nova Bold"/>
              </a:rPr>
              <a:t>October 8, 2026</a:t>
            </a:r>
          </a:p>
          <a:p>
            <a:pPr algn="ctr">
              <a:lnSpc>
                <a:spcPts val="2420"/>
              </a:lnSpc>
            </a:pPr>
            <a:endParaRPr lang="en-US" sz="6000" b="1" dirty="0">
              <a:solidFill>
                <a:srgbClr val="FFFFFF"/>
              </a:solidFill>
              <a:latin typeface="Proxima Nova Bold"/>
              <a:ea typeface="Proxima Nova Bold"/>
              <a:cs typeface="Proxima Nova Bold"/>
              <a:sym typeface="Proxima Nova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9BAFF-6E73-F967-2A03-E7FADE12038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261DFC2-0AEB-FB41-A358-1FCC8C4A09C5}"/>
              </a:ext>
            </a:extLst>
          </p:cNvPr>
          <p:cNvSpPr/>
          <p:nvPr/>
        </p:nvSpPr>
        <p:spPr>
          <a:xfrm>
            <a:off x="0" y="-1039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txBody>
          <a:bodyPr/>
          <a:lstStyle/>
          <a:p>
            <a:endParaRPr lang="en-US" dirty="0"/>
          </a:p>
        </p:txBody>
      </p:sp>
      <p:sp>
        <p:nvSpPr>
          <p:cNvPr id="3" name="Freeform 3">
            <a:extLst>
              <a:ext uri="{FF2B5EF4-FFF2-40B4-BE49-F238E27FC236}">
                <a16:creationId xmlns:a16="http://schemas.microsoft.com/office/drawing/2014/main" id="{8EFF5A86-8A13-0F11-ED34-E88BD652DF06}"/>
              </a:ext>
            </a:extLst>
          </p:cNvPr>
          <p:cNvSpPr/>
          <p:nvPr/>
        </p:nvSpPr>
        <p:spPr>
          <a:xfrm rot="211678">
            <a:off x="4844811" y="496945"/>
            <a:ext cx="8663519" cy="1996610"/>
          </a:xfrm>
          <a:custGeom>
            <a:avLst/>
            <a:gdLst/>
            <a:ahLst/>
            <a:cxnLst/>
            <a:rect l="l" t="t" r="r" b="b"/>
            <a:pathLst>
              <a:path w="8663519" h="2851085">
                <a:moveTo>
                  <a:pt x="0" y="0"/>
                </a:moveTo>
                <a:lnTo>
                  <a:pt x="8663518" y="0"/>
                </a:lnTo>
                <a:lnTo>
                  <a:pt x="8663518" y="2851085"/>
                </a:lnTo>
                <a:lnTo>
                  <a:pt x="0" y="285108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a:extLst>
              <a:ext uri="{FF2B5EF4-FFF2-40B4-BE49-F238E27FC236}">
                <a16:creationId xmlns:a16="http://schemas.microsoft.com/office/drawing/2014/main" id="{CE695E86-C2B5-1EFD-F55B-5F9DCD508DE5}"/>
              </a:ext>
            </a:extLst>
          </p:cNvPr>
          <p:cNvSpPr/>
          <p:nvPr/>
        </p:nvSpPr>
        <p:spPr>
          <a:xfrm>
            <a:off x="2209800" y="3993632"/>
            <a:ext cx="903730" cy="846220"/>
          </a:xfrm>
          <a:custGeom>
            <a:avLst/>
            <a:gdLst/>
            <a:ahLst/>
            <a:cxnLst/>
            <a:rect l="l" t="t" r="r" b="b"/>
            <a:pathLst>
              <a:path w="903730" h="846220">
                <a:moveTo>
                  <a:pt x="0" y="0"/>
                </a:moveTo>
                <a:lnTo>
                  <a:pt x="903730" y="0"/>
                </a:lnTo>
                <a:lnTo>
                  <a:pt x="903730" y="846220"/>
                </a:lnTo>
                <a:lnTo>
                  <a:pt x="0" y="84622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Freeform 5">
            <a:extLst>
              <a:ext uri="{FF2B5EF4-FFF2-40B4-BE49-F238E27FC236}">
                <a16:creationId xmlns:a16="http://schemas.microsoft.com/office/drawing/2014/main" id="{CA1D2707-7E04-645E-9647-3009EB38C206}"/>
              </a:ext>
            </a:extLst>
          </p:cNvPr>
          <p:cNvSpPr/>
          <p:nvPr/>
        </p:nvSpPr>
        <p:spPr>
          <a:xfrm>
            <a:off x="2209800" y="5349073"/>
            <a:ext cx="903730" cy="846220"/>
          </a:xfrm>
          <a:custGeom>
            <a:avLst/>
            <a:gdLst/>
            <a:ahLst/>
            <a:cxnLst/>
            <a:rect l="l" t="t" r="r" b="b"/>
            <a:pathLst>
              <a:path w="903730" h="846220">
                <a:moveTo>
                  <a:pt x="0" y="0"/>
                </a:moveTo>
                <a:lnTo>
                  <a:pt x="903730" y="0"/>
                </a:lnTo>
                <a:lnTo>
                  <a:pt x="903730" y="846220"/>
                </a:lnTo>
                <a:lnTo>
                  <a:pt x="0" y="84622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a:extLst>
              <a:ext uri="{FF2B5EF4-FFF2-40B4-BE49-F238E27FC236}">
                <a16:creationId xmlns:a16="http://schemas.microsoft.com/office/drawing/2014/main" id="{CCFAEC4F-8BD5-9267-3391-61EAAFF773B3}"/>
              </a:ext>
            </a:extLst>
          </p:cNvPr>
          <p:cNvSpPr/>
          <p:nvPr/>
        </p:nvSpPr>
        <p:spPr>
          <a:xfrm>
            <a:off x="2209800" y="6633749"/>
            <a:ext cx="903730" cy="846220"/>
          </a:xfrm>
          <a:custGeom>
            <a:avLst/>
            <a:gdLst/>
            <a:ahLst/>
            <a:cxnLst/>
            <a:rect l="l" t="t" r="r" b="b"/>
            <a:pathLst>
              <a:path w="903730" h="846220">
                <a:moveTo>
                  <a:pt x="0" y="0"/>
                </a:moveTo>
                <a:lnTo>
                  <a:pt x="903730" y="0"/>
                </a:lnTo>
                <a:lnTo>
                  <a:pt x="903730" y="846220"/>
                </a:lnTo>
                <a:lnTo>
                  <a:pt x="0" y="84622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320D688D-50F1-68FE-F151-86BD8EAAD957}"/>
              </a:ext>
            </a:extLst>
          </p:cNvPr>
          <p:cNvSpPr/>
          <p:nvPr/>
        </p:nvSpPr>
        <p:spPr>
          <a:xfrm>
            <a:off x="2209800" y="7902794"/>
            <a:ext cx="903730" cy="846220"/>
          </a:xfrm>
          <a:custGeom>
            <a:avLst/>
            <a:gdLst/>
            <a:ahLst/>
            <a:cxnLst/>
            <a:rect l="l" t="t" r="r" b="b"/>
            <a:pathLst>
              <a:path w="903730" h="846220">
                <a:moveTo>
                  <a:pt x="0" y="0"/>
                </a:moveTo>
                <a:lnTo>
                  <a:pt x="903730" y="0"/>
                </a:lnTo>
                <a:lnTo>
                  <a:pt x="903730" y="846221"/>
                </a:lnTo>
                <a:lnTo>
                  <a:pt x="0" y="84622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TextBox 10">
            <a:extLst>
              <a:ext uri="{FF2B5EF4-FFF2-40B4-BE49-F238E27FC236}">
                <a16:creationId xmlns:a16="http://schemas.microsoft.com/office/drawing/2014/main" id="{2374A3B1-9394-1758-8196-1B0C220A2788}"/>
              </a:ext>
            </a:extLst>
          </p:cNvPr>
          <p:cNvSpPr txBox="1"/>
          <p:nvPr/>
        </p:nvSpPr>
        <p:spPr>
          <a:xfrm>
            <a:off x="5051201" y="833640"/>
            <a:ext cx="8185598" cy="956159"/>
          </a:xfrm>
          <a:prstGeom prst="rect">
            <a:avLst/>
          </a:prstGeom>
        </p:spPr>
        <p:txBody>
          <a:bodyPr lIns="0" tIns="0" rIns="0" bIns="0" rtlCol="0" anchor="t">
            <a:spAutoFit/>
          </a:bodyPr>
          <a:lstStyle/>
          <a:p>
            <a:pPr algn="ctr">
              <a:lnSpc>
                <a:spcPts val="8200"/>
              </a:lnSpc>
            </a:pPr>
            <a:r>
              <a:rPr lang="en-US" sz="5857" dirty="0">
                <a:solidFill>
                  <a:srgbClr val="FFFFFF"/>
                </a:solidFill>
                <a:latin typeface="Proxima Nova"/>
                <a:ea typeface="Proxima Nova"/>
                <a:cs typeface="Proxima Nova"/>
                <a:sym typeface="Proxima Nova"/>
              </a:rPr>
              <a:t>Today’s Discussion</a:t>
            </a:r>
          </a:p>
        </p:txBody>
      </p:sp>
      <p:sp>
        <p:nvSpPr>
          <p:cNvPr id="11" name="TextBox 11">
            <a:extLst>
              <a:ext uri="{FF2B5EF4-FFF2-40B4-BE49-F238E27FC236}">
                <a16:creationId xmlns:a16="http://schemas.microsoft.com/office/drawing/2014/main" id="{2309AF6A-E465-762E-E1EF-4AF1B4EB183E}"/>
              </a:ext>
            </a:extLst>
          </p:cNvPr>
          <p:cNvSpPr txBox="1"/>
          <p:nvPr/>
        </p:nvSpPr>
        <p:spPr>
          <a:xfrm>
            <a:off x="3962400" y="3924300"/>
            <a:ext cx="12496800" cy="984885"/>
          </a:xfrm>
          <a:prstGeom prst="rect">
            <a:avLst/>
          </a:prstGeom>
        </p:spPr>
        <p:txBody>
          <a:bodyPr wrap="square" lIns="0" tIns="0" rIns="0" bIns="0" rtlCol="0" anchor="t">
            <a:spAutoFit/>
          </a:bodyPr>
          <a:lstStyle/>
          <a:p>
            <a:r>
              <a:rPr lang="en-US" sz="3200" dirty="0">
                <a:solidFill>
                  <a:srgbClr val="002060"/>
                </a:solidFill>
                <a:latin typeface="Proxima Nova" panose="02000506030000020004" pitchFamily="2" charset="0"/>
              </a:rPr>
              <a:t>Identify the impact of sexual violence, domestic violence, and complex trauma through lived experiences. </a:t>
            </a:r>
          </a:p>
        </p:txBody>
      </p:sp>
      <p:sp>
        <p:nvSpPr>
          <p:cNvPr id="12" name="TextBox 12">
            <a:extLst>
              <a:ext uri="{FF2B5EF4-FFF2-40B4-BE49-F238E27FC236}">
                <a16:creationId xmlns:a16="http://schemas.microsoft.com/office/drawing/2014/main" id="{7EF622B4-68CC-FA65-1198-5320FD0DBC15}"/>
              </a:ext>
            </a:extLst>
          </p:cNvPr>
          <p:cNvSpPr txBox="1"/>
          <p:nvPr/>
        </p:nvSpPr>
        <p:spPr>
          <a:xfrm>
            <a:off x="3962399" y="5279741"/>
            <a:ext cx="12418695" cy="984885"/>
          </a:xfrm>
          <a:prstGeom prst="rect">
            <a:avLst/>
          </a:prstGeom>
        </p:spPr>
        <p:txBody>
          <a:bodyPr wrap="square" lIns="0" tIns="0" rIns="0" bIns="0" rtlCol="0" anchor="t">
            <a:spAutoFit/>
          </a:bodyPr>
          <a:lstStyle/>
          <a:p>
            <a:r>
              <a:rPr lang="en-US" sz="3200" dirty="0">
                <a:solidFill>
                  <a:srgbClr val="002060"/>
                </a:solidFill>
                <a:latin typeface="Proxima Nova" panose="02000506030000020004" pitchFamily="2" charset="0"/>
              </a:rPr>
              <a:t>Examine how the voices of survivors can guide practice, policy, and cross-sector collaboration.</a:t>
            </a:r>
          </a:p>
        </p:txBody>
      </p:sp>
      <p:sp>
        <p:nvSpPr>
          <p:cNvPr id="13" name="TextBox 13">
            <a:extLst>
              <a:ext uri="{FF2B5EF4-FFF2-40B4-BE49-F238E27FC236}">
                <a16:creationId xmlns:a16="http://schemas.microsoft.com/office/drawing/2014/main" id="{D11E9F29-DEBA-58E1-3F8C-9794D92B9304}"/>
              </a:ext>
            </a:extLst>
          </p:cNvPr>
          <p:cNvSpPr txBox="1"/>
          <p:nvPr/>
        </p:nvSpPr>
        <p:spPr>
          <a:xfrm>
            <a:off x="3962400" y="6608018"/>
            <a:ext cx="12653010" cy="897682"/>
          </a:xfrm>
          <a:prstGeom prst="rect">
            <a:avLst/>
          </a:prstGeom>
        </p:spPr>
        <p:txBody>
          <a:bodyPr wrap="square" lIns="0" tIns="0" rIns="0" bIns="0" rtlCol="0" anchor="t">
            <a:spAutoFit/>
          </a:bodyPr>
          <a:lstStyle/>
          <a:p>
            <a:pPr>
              <a:lnSpc>
                <a:spcPts val="3463"/>
              </a:lnSpc>
              <a:spcBef>
                <a:spcPct val="0"/>
              </a:spcBef>
            </a:pPr>
            <a:r>
              <a:rPr lang="en-US" sz="3200" dirty="0">
                <a:solidFill>
                  <a:srgbClr val="002060"/>
                </a:solidFill>
                <a:latin typeface="Proxima Nova" panose="02000506030000020004" pitchFamily="2" charset="0"/>
              </a:rPr>
              <a:t>Share efforts to increase awareness, resources, and prevention through the “From Silence to Safety” initiative. </a:t>
            </a:r>
          </a:p>
        </p:txBody>
      </p:sp>
      <p:sp>
        <p:nvSpPr>
          <p:cNvPr id="14" name="TextBox 14">
            <a:extLst>
              <a:ext uri="{FF2B5EF4-FFF2-40B4-BE49-F238E27FC236}">
                <a16:creationId xmlns:a16="http://schemas.microsoft.com/office/drawing/2014/main" id="{4CCBB4C5-C382-CF84-E858-73A329B364F8}"/>
              </a:ext>
            </a:extLst>
          </p:cNvPr>
          <p:cNvSpPr txBox="1"/>
          <p:nvPr/>
        </p:nvSpPr>
        <p:spPr>
          <a:xfrm>
            <a:off x="3962399" y="7877063"/>
            <a:ext cx="13355955" cy="897682"/>
          </a:xfrm>
          <a:prstGeom prst="rect">
            <a:avLst/>
          </a:prstGeom>
        </p:spPr>
        <p:txBody>
          <a:bodyPr wrap="square" lIns="0" tIns="0" rIns="0" bIns="0" rtlCol="0" anchor="t">
            <a:spAutoFit/>
          </a:bodyPr>
          <a:lstStyle/>
          <a:p>
            <a:pPr>
              <a:lnSpc>
                <a:spcPts val="3463"/>
              </a:lnSpc>
              <a:spcBef>
                <a:spcPct val="0"/>
              </a:spcBef>
            </a:pPr>
            <a:r>
              <a:rPr lang="en-US" sz="3200" dirty="0">
                <a:solidFill>
                  <a:srgbClr val="002060"/>
                </a:solidFill>
                <a:latin typeface="Proxima Nova" panose="02000506030000020004" pitchFamily="2" charset="0"/>
              </a:rPr>
              <a:t>Describe community-based collaboration efforts that reduce risk and promote safety.</a:t>
            </a:r>
          </a:p>
        </p:txBody>
      </p:sp>
      <p:sp>
        <p:nvSpPr>
          <p:cNvPr id="17" name="Freeform 17">
            <a:extLst>
              <a:ext uri="{FF2B5EF4-FFF2-40B4-BE49-F238E27FC236}">
                <a16:creationId xmlns:a16="http://schemas.microsoft.com/office/drawing/2014/main" id="{FB1D2054-0240-D56D-AEA8-201EB2FBD785}"/>
              </a:ext>
            </a:extLst>
          </p:cNvPr>
          <p:cNvSpPr/>
          <p:nvPr/>
        </p:nvSpPr>
        <p:spPr>
          <a:xfrm>
            <a:off x="0" y="10390"/>
            <a:ext cx="3733800" cy="3525051"/>
          </a:xfrm>
          <a:custGeom>
            <a:avLst/>
            <a:gdLst/>
            <a:ahLst/>
            <a:cxnLst/>
            <a:rect l="l" t="t" r="r" b="b"/>
            <a:pathLst>
              <a:path w="2965260" h="2965260">
                <a:moveTo>
                  <a:pt x="0" y="0"/>
                </a:moveTo>
                <a:lnTo>
                  <a:pt x="2965260" y="0"/>
                </a:lnTo>
                <a:lnTo>
                  <a:pt x="2965260" y="2965260"/>
                </a:lnTo>
                <a:lnTo>
                  <a:pt x="0" y="2965260"/>
                </a:lnTo>
                <a:lnTo>
                  <a:pt x="0" y="0"/>
                </a:lnTo>
                <a:close/>
              </a:path>
            </a:pathLst>
          </a:custGeom>
          <a:blipFill>
            <a:blip r:embed="rId6"/>
            <a:stretch>
              <a:fillRect/>
            </a:stretch>
          </a:blipFill>
        </p:spPr>
        <p:txBody>
          <a:bodyPr/>
          <a:lstStyle/>
          <a:p>
            <a:endParaRPr lang="en-US"/>
          </a:p>
        </p:txBody>
      </p:sp>
    </p:spTree>
    <p:extLst>
      <p:ext uri="{BB962C8B-B14F-4D97-AF65-F5344CB8AC3E}">
        <p14:creationId xmlns:p14="http://schemas.microsoft.com/office/powerpoint/2010/main" val="32325944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Freeform 3"/>
          <p:cNvSpPr/>
          <p:nvPr/>
        </p:nvSpPr>
        <p:spPr>
          <a:xfrm rot="262324">
            <a:off x="5879841" y="868070"/>
            <a:ext cx="6528319" cy="2148410"/>
          </a:xfrm>
          <a:custGeom>
            <a:avLst/>
            <a:gdLst/>
            <a:ahLst/>
            <a:cxnLst/>
            <a:rect l="l" t="t" r="r" b="b"/>
            <a:pathLst>
              <a:path w="6528319" h="2148410">
                <a:moveTo>
                  <a:pt x="0" y="0"/>
                </a:moveTo>
                <a:lnTo>
                  <a:pt x="6528318" y="0"/>
                </a:lnTo>
                <a:lnTo>
                  <a:pt x="6528318" y="2148411"/>
                </a:lnTo>
                <a:lnTo>
                  <a:pt x="0" y="214841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971679" y="3272218"/>
            <a:ext cx="4819009" cy="6224708"/>
          </a:xfrm>
          <a:custGeom>
            <a:avLst/>
            <a:gdLst/>
            <a:ahLst/>
            <a:cxnLst/>
            <a:rect l="l" t="t" r="r" b="b"/>
            <a:pathLst>
              <a:path w="3859824" h="5215979">
                <a:moveTo>
                  <a:pt x="0" y="0"/>
                </a:moveTo>
                <a:lnTo>
                  <a:pt x="3859824" y="0"/>
                </a:lnTo>
                <a:lnTo>
                  <a:pt x="3859824" y="5215979"/>
                </a:lnTo>
                <a:lnTo>
                  <a:pt x="0" y="5215979"/>
                </a:lnTo>
                <a:lnTo>
                  <a:pt x="0" y="0"/>
                </a:lnTo>
                <a:close/>
              </a:path>
            </a:pathLst>
          </a:custGeom>
          <a:blipFill>
            <a:blip r:embed="rId4"/>
            <a:stretch>
              <a:fillRect/>
            </a:stretch>
          </a:blipFill>
        </p:spPr>
        <p:txBody>
          <a:bodyPr/>
          <a:lstStyle/>
          <a:p>
            <a:endParaRPr lang="en-US"/>
          </a:p>
        </p:txBody>
      </p:sp>
      <p:sp>
        <p:nvSpPr>
          <p:cNvPr id="5" name="TextBox 5"/>
          <p:cNvSpPr txBox="1"/>
          <p:nvPr/>
        </p:nvSpPr>
        <p:spPr>
          <a:xfrm>
            <a:off x="5042607" y="1372963"/>
            <a:ext cx="8202042" cy="978922"/>
          </a:xfrm>
          <a:prstGeom prst="rect">
            <a:avLst/>
          </a:prstGeom>
        </p:spPr>
        <p:txBody>
          <a:bodyPr lIns="0" tIns="0" rIns="0" bIns="0" rtlCol="0" anchor="t">
            <a:spAutoFit/>
          </a:bodyPr>
          <a:lstStyle/>
          <a:p>
            <a:pPr algn="ctr">
              <a:lnSpc>
                <a:spcPts val="8371"/>
              </a:lnSpc>
              <a:spcBef>
                <a:spcPct val="0"/>
              </a:spcBef>
            </a:pPr>
            <a:r>
              <a:rPr lang="en-US" sz="5979" dirty="0">
                <a:solidFill>
                  <a:srgbClr val="FFFFFF"/>
                </a:solidFill>
                <a:latin typeface="Proxima Nova"/>
                <a:ea typeface="Proxima Nova"/>
                <a:cs typeface="Proxima Nova"/>
                <a:sym typeface="Proxima Nova"/>
              </a:rPr>
              <a:t>Presenters</a:t>
            </a:r>
          </a:p>
        </p:txBody>
      </p:sp>
      <p:sp>
        <p:nvSpPr>
          <p:cNvPr id="6" name="Freeform 6"/>
          <p:cNvSpPr/>
          <p:nvPr/>
        </p:nvSpPr>
        <p:spPr>
          <a:xfrm>
            <a:off x="6660843" y="3262192"/>
            <a:ext cx="4819008" cy="6224708"/>
          </a:xfrm>
          <a:custGeom>
            <a:avLst/>
            <a:gdLst/>
            <a:ahLst/>
            <a:cxnLst/>
            <a:rect l="l" t="t" r="r" b="b"/>
            <a:pathLst>
              <a:path w="3859824" h="5215979">
                <a:moveTo>
                  <a:pt x="0" y="0"/>
                </a:moveTo>
                <a:lnTo>
                  <a:pt x="3859825" y="0"/>
                </a:lnTo>
                <a:lnTo>
                  <a:pt x="3859825" y="5215979"/>
                </a:lnTo>
                <a:lnTo>
                  <a:pt x="0" y="5215979"/>
                </a:lnTo>
                <a:lnTo>
                  <a:pt x="0" y="0"/>
                </a:lnTo>
                <a:close/>
              </a:path>
            </a:pathLst>
          </a:custGeom>
          <a:blipFill>
            <a:blip r:embed="rId4"/>
            <a:stretch>
              <a:fillRect/>
            </a:stretch>
          </a:blipFill>
        </p:spPr>
        <p:txBody>
          <a:bodyPr/>
          <a:lstStyle/>
          <a:p>
            <a:endParaRPr lang="en-US" dirty="0"/>
          </a:p>
        </p:txBody>
      </p:sp>
      <p:sp>
        <p:nvSpPr>
          <p:cNvPr id="7" name="Freeform 7"/>
          <p:cNvSpPr/>
          <p:nvPr/>
        </p:nvSpPr>
        <p:spPr>
          <a:xfrm>
            <a:off x="12480552" y="3262192"/>
            <a:ext cx="4806747" cy="6224708"/>
          </a:xfrm>
          <a:custGeom>
            <a:avLst/>
            <a:gdLst/>
            <a:ahLst/>
            <a:cxnLst/>
            <a:rect l="l" t="t" r="r" b="b"/>
            <a:pathLst>
              <a:path w="3859824" h="5215979">
                <a:moveTo>
                  <a:pt x="0" y="0"/>
                </a:moveTo>
                <a:lnTo>
                  <a:pt x="3859824" y="0"/>
                </a:lnTo>
                <a:lnTo>
                  <a:pt x="3859824" y="5215979"/>
                </a:lnTo>
                <a:lnTo>
                  <a:pt x="0" y="5215979"/>
                </a:lnTo>
                <a:lnTo>
                  <a:pt x="0" y="0"/>
                </a:lnTo>
                <a:close/>
              </a:path>
            </a:pathLst>
          </a:custGeom>
          <a:blipFill>
            <a:blip r:embed="rId4"/>
            <a:stretch>
              <a:fillRect/>
            </a:stretch>
          </a:blipFill>
        </p:spPr>
        <p:txBody>
          <a:bodyPr/>
          <a:lstStyle/>
          <a:p>
            <a:endParaRPr lang="en-US"/>
          </a:p>
        </p:txBody>
      </p:sp>
      <p:sp>
        <p:nvSpPr>
          <p:cNvPr id="8" name="TextBox 8"/>
          <p:cNvSpPr txBox="1"/>
          <p:nvPr/>
        </p:nvSpPr>
        <p:spPr>
          <a:xfrm>
            <a:off x="1680892" y="4838700"/>
            <a:ext cx="3400581" cy="2613279"/>
          </a:xfrm>
          <a:prstGeom prst="rect">
            <a:avLst/>
          </a:prstGeom>
        </p:spPr>
        <p:txBody>
          <a:bodyPr wrap="square" lIns="0" tIns="0" rIns="0" bIns="0" rtlCol="0" anchor="t">
            <a:spAutoFit/>
          </a:bodyPr>
          <a:lstStyle/>
          <a:p>
            <a:pPr algn="ctr">
              <a:lnSpc>
                <a:spcPts val="2940"/>
              </a:lnSpc>
              <a:spcBef>
                <a:spcPct val="0"/>
              </a:spcBef>
            </a:pPr>
            <a:r>
              <a:rPr lang="en-US" sz="3600" dirty="0">
                <a:solidFill>
                  <a:srgbClr val="000000"/>
                </a:solidFill>
                <a:latin typeface="Proxima Nova"/>
                <a:ea typeface="Proxima Nova"/>
                <a:cs typeface="Proxima Nova"/>
                <a:sym typeface="Proxima Nova"/>
              </a:rPr>
              <a:t>Lynne Tomasa, PhD, MSW, FAAIDD</a:t>
            </a:r>
          </a:p>
          <a:p>
            <a:pPr algn="ctr">
              <a:lnSpc>
                <a:spcPts val="2940"/>
              </a:lnSpc>
              <a:spcBef>
                <a:spcPct val="0"/>
              </a:spcBef>
            </a:pPr>
            <a:endParaRPr lang="en-US" sz="3600" dirty="0">
              <a:solidFill>
                <a:srgbClr val="000000"/>
              </a:solidFill>
              <a:latin typeface="Proxima Nova"/>
              <a:ea typeface="Proxima Nova"/>
              <a:cs typeface="Proxima Nova"/>
              <a:sym typeface="Proxima Nova"/>
            </a:endParaRPr>
          </a:p>
          <a:p>
            <a:pPr algn="ctr">
              <a:lnSpc>
                <a:spcPts val="2940"/>
              </a:lnSpc>
              <a:spcBef>
                <a:spcPct val="0"/>
              </a:spcBef>
            </a:pPr>
            <a:endParaRPr lang="en-US" sz="3600" dirty="0">
              <a:solidFill>
                <a:srgbClr val="000000"/>
              </a:solidFill>
              <a:latin typeface="Proxima Nova"/>
              <a:ea typeface="Proxima Nova"/>
              <a:cs typeface="Proxima Nova"/>
              <a:sym typeface="Proxima Nova"/>
            </a:endParaRPr>
          </a:p>
          <a:p>
            <a:pPr algn="ctr">
              <a:lnSpc>
                <a:spcPts val="2940"/>
              </a:lnSpc>
              <a:spcBef>
                <a:spcPct val="0"/>
              </a:spcBef>
            </a:pPr>
            <a:r>
              <a:rPr lang="en-US" sz="3600" dirty="0">
                <a:solidFill>
                  <a:srgbClr val="000000"/>
                </a:solidFill>
                <a:latin typeface="Proxima Nova"/>
                <a:ea typeface="Proxima Nova"/>
                <a:cs typeface="Proxima Nova"/>
                <a:sym typeface="Proxima Nova"/>
              </a:rPr>
              <a:t>Research to Practice</a:t>
            </a:r>
          </a:p>
        </p:txBody>
      </p:sp>
      <p:sp>
        <p:nvSpPr>
          <p:cNvPr id="12" name="Freeform 12"/>
          <p:cNvSpPr/>
          <p:nvPr/>
        </p:nvSpPr>
        <p:spPr>
          <a:xfrm>
            <a:off x="-146768" y="-288749"/>
            <a:ext cx="4026495" cy="4026495"/>
          </a:xfrm>
          <a:custGeom>
            <a:avLst/>
            <a:gdLst/>
            <a:ahLst/>
            <a:cxnLst/>
            <a:rect l="l" t="t" r="r" b="b"/>
            <a:pathLst>
              <a:path w="4026495" h="4026495">
                <a:moveTo>
                  <a:pt x="0" y="0"/>
                </a:moveTo>
                <a:lnTo>
                  <a:pt x="4026496" y="0"/>
                </a:lnTo>
                <a:lnTo>
                  <a:pt x="4026496" y="4026495"/>
                </a:lnTo>
                <a:lnTo>
                  <a:pt x="0" y="4026495"/>
                </a:lnTo>
                <a:lnTo>
                  <a:pt x="0" y="0"/>
                </a:lnTo>
                <a:close/>
              </a:path>
            </a:pathLst>
          </a:custGeom>
          <a:blipFill>
            <a:blip r:embed="rId5"/>
            <a:stretch>
              <a:fillRect/>
            </a:stretch>
          </a:blipFill>
        </p:spPr>
        <p:txBody>
          <a:bodyPr/>
          <a:lstStyle/>
          <a:p>
            <a:endParaRPr lang="en-US"/>
          </a:p>
        </p:txBody>
      </p:sp>
      <p:sp>
        <p:nvSpPr>
          <p:cNvPr id="13" name="TextBox 8">
            <a:extLst>
              <a:ext uri="{FF2B5EF4-FFF2-40B4-BE49-F238E27FC236}">
                <a16:creationId xmlns:a16="http://schemas.microsoft.com/office/drawing/2014/main" id="{C4F8654A-B446-4C82-484C-C63C174F38BC}"/>
              </a:ext>
            </a:extLst>
          </p:cNvPr>
          <p:cNvSpPr txBox="1"/>
          <p:nvPr/>
        </p:nvSpPr>
        <p:spPr>
          <a:xfrm>
            <a:off x="7452262" y="4838700"/>
            <a:ext cx="3400581" cy="2985176"/>
          </a:xfrm>
          <a:prstGeom prst="rect">
            <a:avLst/>
          </a:prstGeom>
        </p:spPr>
        <p:txBody>
          <a:bodyPr wrap="square" lIns="0" tIns="0" rIns="0" bIns="0" rtlCol="0" anchor="t">
            <a:spAutoFit/>
          </a:bodyPr>
          <a:lstStyle/>
          <a:p>
            <a:pPr algn="ctr">
              <a:lnSpc>
                <a:spcPts val="2940"/>
              </a:lnSpc>
              <a:spcBef>
                <a:spcPct val="0"/>
              </a:spcBef>
            </a:pPr>
            <a:r>
              <a:rPr lang="en-US" sz="3600" dirty="0">
                <a:solidFill>
                  <a:srgbClr val="000000"/>
                </a:solidFill>
                <a:latin typeface="Proxima Nova"/>
                <a:ea typeface="Proxima Nova"/>
                <a:cs typeface="Proxima Nova"/>
                <a:sym typeface="Proxima Nova"/>
              </a:rPr>
              <a:t>Celina Urquidez, MPH</a:t>
            </a:r>
          </a:p>
          <a:p>
            <a:pPr algn="ctr">
              <a:lnSpc>
                <a:spcPts val="2940"/>
              </a:lnSpc>
              <a:spcBef>
                <a:spcPct val="0"/>
              </a:spcBef>
            </a:pPr>
            <a:endParaRPr lang="en-US" sz="3600" dirty="0">
              <a:solidFill>
                <a:srgbClr val="000000"/>
              </a:solidFill>
              <a:latin typeface="Proxima Nova"/>
              <a:ea typeface="Proxima Nova"/>
              <a:cs typeface="Proxima Nova"/>
              <a:sym typeface="Proxima Nova"/>
            </a:endParaRPr>
          </a:p>
          <a:p>
            <a:pPr algn="ctr">
              <a:lnSpc>
                <a:spcPts val="2940"/>
              </a:lnSpc>
              <a:spcBef>
                <a:spcPct val="0"/>
              </a:spcBef>
            </a:pPr>
            <a:endParaRPr lang="en-US" sz="3600" dirty="0">
              <a:solidFill>
                <a:srgbClr val="000000"/>
              </a:solidFill>
              <a:latin typeface="Proxima Nova"/>
              <a:ea typeface="Proxima Nova"/>
              <a:cs typeface="Proxima Nova"/>
              <a:sym typeface="Proxima Nova"/>
            </a:endParaRPr>
          </a:p>
          <a:p>
            <a:pPr algn="ctr">
              <a:lnSpc>
                <a:spcPts val="2940"/>
              </a:lnSpc>
              <a:spcBef>
                <a:spcPct val="0"/>
              </a:spcBef>
            </a:pPr>
            <a:endParaRPr lang="en-US" sz="3600" dirty="0">
              <a:solidFill>
                <a:srgbClr val="000000"/>
              </a:solidFill>
              <a:latin typeface="Proxima Nova"/>
              <a:ea typeface="Proxima Nova"/>
              <a:cs typeface="Proxima Nova"/>
              <a:sym typeface="Proxima Nova"/>
            </a:endParaRPr>
          </a:p>
          <a:p>
            <a:pPr algn="ctr">
              <a:lnSpc>
                <a:spcPts val="2940"/>
              </a:lnSpc>
              <a:spcBef>
                <a:spcPct val="0"/>
              </a:spcBef>
            </a:pPr>
            <a:r>
              <a:rPr lang="en-US" sz="3600" dirty="0">
                <a:solidFill>
                  <a:srgbClr val="000000"/>
                </a:solidFill>
                <a:latin typeface="Proxima Nova"/>
                <a:ea typeface="Proxima Nova"/>
                <a:cs typeface="Proxima Nova"/>
                <a:sym typeface="Proxima Nova"/>
              </a:rPr>
              <a:t>Public Awareness and Training</a:t>
            </a:r>
          </a:p>
        </p:txBody>
      </p:sp>
      <p:sp>
        <p:nvSpPr>
          <p:cNvPr id="15" name="TextBox 8">
            <a:extLst>
              <a:ext uri="{FF2B5EF4-FFF2-40B4-BE49-F238E27FC236}">
                <a16:creationId xmlns:a16="http://schemas.microsoft.com/office/drawing/2014/main" id="{10764C15-1A0D-065E-E721-0657EFE1B0CE}"/>
              </a:ext>
            </a:extLst>
          </p:cNvPr>
          <p:cNvSpPr txBox="1"/>
          <p:nvPr/>
        </p:nvSpPr>
        <p:spPr>
          <a:xfrm>
            <a:off x="13206527" y="4838700"/>
            <a:ext cx="3400581" cy="2985176"/>
          </a:xfrm>
          <a:prstGeom prst="rect">
            <a:avLst/>
          </a:prstGeom>
        </p:spPr>
        <p:txBody>
          <a:bodyPr wrap="square" lIns="0" tIns="0" rIns="0" bIns="0" rtlCol="0" anchor="t">
            <a:spAutoFit/>
          </a:bodyPr>
          <a:lstStyle/>
          <a:p>
            <a:pPr algn="ctr">
              <a:lnSpc>
                <a:spcPts val="2940"/>
              </a:lnSpc>
              <a:spcBef>
                <a:spcPct val="0"/>
              </a:spcBef>
            </a:pPr>
            <a:r>
              <a:rPr lang="en-US" sz="3600" dirty="0">
                <a:solidFill>
                  <a:srgbClr val="000000"/>
                </a:solidFill>
                <a:latin typeface="Proxima Nova"/>
                <a:ea typeface="Proxima Nova"/>
                <a:cs typeface="Proxima Nova"/>
                <a:sym typeface="Proxima Nova"/>
              </a:rPr>
              <a:t>Gina Griffiths, MSW</a:t>
            </a:r>
          </a:p>
          <a:p>
            <a:pPr algn="ctr">
              <a:lnSpc>
                <a:spcPts val="2940"/>
              </a:lnSpc>
              <a:spcBef>
                <a:spcPct val="0"/>
              </a:spcBef>
            </a:pPr>
            <a:endParaRPr lang="en-US" sz="3600" dirty="0">
              <a:solidFill>
                <a:srgbClr val="000000"/>
              </a:solidFill>
              <a:latin typeface="Proxima Nova"/>
              <a:ea typeface="Proxima Nova"/>
              <a:cs typeface="Proxima Nova"/>
              <a:sym typeface="Proxima Nova"/>
            </a:endParaRPr>
          </a:p>
          <a:p>
            <a:pPr algn="ctr">
              <a:lnSpc>
                <a:spcPts val="2940"/>
              </a:lnSpc>
              <a:spcBef>
                <a:spcPct val="0"/>
              </a:spcBef>
            </a:pPr>
            <a:endParaRPr lang="en-US" sz="3600" dirty="0">
              <a:solidFill>
                <a:srgbClr val="000000"/>
              </a:solidFill>
              <a:latin typeface="Proxima Nova"/>
              <a:ea typeface="Proxima Nova"/>
              <a:cs typeface="Proxima Nova"/>
              <a:sym typeface="Proxima Nova"/>
            </a:endParaRPr>
          </a:p>
          <a:p>
            <a:pPr algn="ctr">
              <a:lnSpc>
                <a:spcPts val="2940"/>
              </a:lnSpc>
              <a:spcBef>
                <a:spcPct val="0"/>
              </a:spcBef>
            </a:pPr>
            <a:endParaRPr lang="en-US" sz="3600" dirty="0">
              <a:solidFill>
                <a:srgbClr val="000000"/>
              </a:solidFill>
              <a:latin typeface="Proxima Nova"/>
              <a:ea typeface="Proxima Nova"/>
              <a:cs typeface="Proxima Nova"/>
              <a:sym typeface="Proxima Nova"/>
            </a:endParaRPr>
          </a:p>
          <a:p>
            <a:pPr algn="ctr">
              <a:lnSpc>
                <a:spcPts val="2940"/>
              </a:lnSpc>
              <a:spcBef>
                <a:spcPct val="0"/>
              </a:spcBef>
            </a:pPr>
            <a:r>
              <a:rPr lang="en-US" sz="3600" dirty="0">
                <a:solidFill>
                  <a:srgbClr val="000000"/>
                </a:solidFill>
                <a:latin typeface="Proxima Nova"/>
                <a:ea typeface="Proxima Nova"/>
                <a:cs typeface="Proxima Nova"/>
                <a:sym typeface="Proxima Nova"/>
              </a:rPr>
              <a:t>Statewide Network and Collaboration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E4D7A-50E8-0347-9598-A1CBDC05ED5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01B5C26-1CF8-B39E-70C6-CD845B309EB6}"/>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txBody>
          <a:bodyPr/>
          <a:lstStyle/>
          <a:p>
            <a:endParaRPr lang="en-US" dirty="0"/>
          </a:p>
        </p:txBody>
      </p:sp>
      <p:sp>
        <p:nvSpPr>
          <p:cNvPr id="11" name="TextBox 11">
            <a:extLst>
              <a:ext uri="{FF2B5EF4-FFF2-40B4-BE49-F238E27FC236}">
                <a16:creationId xmlns:a16="http://schemas.microsoft.com/office/drawing/2014/main" id="{3213A402-6A76-7CF3-9F1A-A43EF10FAA88}"/>
              </a:ext>
            </a:extLst>
          </p:cNvPr>
          <p:cNvSpPr txBox="1"/>
          <p:nvPr/>
        </p:nvSpPr>
        <p:spPr>
          <a:xfrm>
            <a:off x="1752600" y="431100"/>
            <a:ext cx="14782799" cy="943079"/>
          </a:xfrm>
          <a:prstGeom prst="rect">
            <a:avLst/>
          </a:prstGeom>
        </p:spPr>
        <p:txBody>
          <a:bodyPr wrap="square" lIns="0" tIns="0" rIns="0" bIns="0" rtlCol="0" anchor="t">
            <a:spAutoFit/>
          </a:bodyPr>
          <a:lstStyle/>
          <a:p>
            <a:pPr algn="ctr">
              <a:lnSpc>
                <a:spcPts val="8200"/>
              </a:lnSpc>
            </a:pPr>
            <a:r>
              <a:rPr lang="en-US" sz="5400" dirty="0">
                <a:latin typeface="Proxima Nova" panose="02000506030000020004" pitchFamily="2" charset="0"/>
              </a:rPr>
              <a:t>National and State Investigations</a:t>
            </a:r>
            <a:endParaRPr lang="en-US" sz="5400" dirty="0">
              <a:latin typeface="Proxima Nova" panose="02000506030000020004" pitchFamily="2" charset="0"/>
              <a:ea typeface="Proxima Nova"/>
              <a:cs typeface="Proxima Nova"/>
              <a:sym typeface="Proxima Nova"/>
            </a:endParaRPr>
          </a:p>
        </p:txBody>
      </p:sp>
      <p:pic>
        <p:nvPicPr>
          <p:cNvPr id="13" name="Content Placeholder 3" descr="Graphical user interface, application, Teams&#10;&#10;Description automatically generated">
            <a:extLst>
              <a:ext uri="{FF2B5EF4-FFF2-40B4-BE49-F238E27FC236}">
                <a16:creationId xmlns:a16="http://schemas.microsoft.com/office/drawing/2014/main" id="{15B0CFA4-4709-E6BF-5DBB-A705FC028E7B}"/>
              </a:ext>
            </a:extLst>
          </p:cNvPr>
          <p:cNvPicPr>
            <a:picLocks noChangeAspect="1"/>
          </p:cNvPicPr>
          <p:nvPr/>
        </p:nvPicPr>
        <p:blipFill rotWithShape="1">
          <a:blip r:embed="rId4">
            <a:extLst>
              <a:ext uri="{28A0092B-C50C-407E-A947-70E740481C1C}">
                <a14:useLocalDpi xmlns:a14="http://schemas.microsoft.com/office/drawing/2010/main" val="0"/>
              </a:ext>
            </a:extLst>
          </a:blip>
          <a:srcRect t="3471" r="2" b="2"/>
          <a:stretch/>
        </p:blipFill>
        <p:spPr>
          <a:xfrm>
            <a:off x="500962" y="1804028"/>
            <a:ext cx="6508670" cy="5371754"/>
          </a:xfrm>
          <a:prstGeom prst="rect">
            <a:avLst/>
          </a:prstGeom>
        </p:spPr>
      </p:pic>
      <p:pic>
        <p:nvPicPr>
          <p:cNvPr id="14" name="Picture 13" descr="A sign on the side of a road&#10;&#10;Description automatically generated with medium confidence">
            <a:extLst>
              <a:ext uri="{FF2B5EF4-FFF2-40B4-BE49-F238E27FC236}">
                <a16:creationId xmlns:a16="http://schemas.microsoft.com/office/drawing/2014/main" id="{AFD05D9D-0904-3D3C-A0F6-63DDF6363407}"/>
              </a:ext>
            </a:extLst>
          </p:cNvPr>
          <p:cNvPicPr>
            <a:picLocks noChangeAspect="1"/>
          </p:cNvPicPr>
          <p:nvPr/>
        </p:nvPicPr>
        <p:blipFill>
          <a:blip r:embed="rId5"/>
          <a:stretch>
            <a:fillRect/>
          </a:stretch>
        </p:blipFill>
        <p:spPr>
          <a:xfrm>
            <a:off x="6253975" y="4305183"/>
            <a:ext cx="6736676" cy="4917771"/>
          </a:xfrm>
          <a:prstGeom prst="rect">
            <a:avLst/>
          </a:prstGeom>
        </p:spPr>
      </p:pic>
      <p:pic>
        <p:nvPicPr>
          <p:cNvPr id="15" name="Picture 14" descr="A memorial to a person who died in the air&#10;&#10;AI-generated content may be incorrect.">
            <a:extLst>
              <a:ext uri="{FF2B5EF4-FFF2-40B4-BE49-F238E27FC236}">
                <a16:creationId xmlns:a16="http://schemas.microsoft.com/office/drawing/2014/main" id="{FF15A791-4C98-F277-A6AD-56F40A9D11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278371" y="2042941"/>
            <a:ext cx="5676900" cy="4896326"/>
          </a:xfrm>
          <a:prstGeom prst="rect">
            <a:avLst/>
          </a:prstGeom>
        </p:spPr>
      </p:pic>
      <p:sp>
        <p:nvSpPr>
          <p:cNvPr id="17" name="TextBox 16">
            <a:extLst>
              <a:ext uri="{FF2B5EF4-FFF2-40B4-BE49-F238E27FC236}">
                <a16:creationId xmlns:a16="http://schemas.microsoft.com/office/drawing/2014/main" id="{670BC891-A0AF-B522-FFDC-75CEA3AA12C8}"/>
              </a:ext>
            </a:extLst>
          </p:cNvPr>
          <p:cNvSpPr txBox="1"/>
          <p:nvPr/>
        </p:nvSpPr>
        <p:spPr>
          <a:xfrm>
            <a:off x="2136007" y="7475453"/>
            <a:ext cx="883575" cy="507831"/>
          </a:xfrm>
          <a:prstGeom prst="rect">
            <a:avLst/>
          </a:prstGeom>
          <a:noFill/>
        </p:spPr>
        <p:txBody>
          <a:bodyPr wrap="none" rtlCol="0">
            <a:spAutoFit/>
          </a:bodyPr>
          <a:lstStyle/>
          <a:p>
            <a:r>
              <a:rPr lang="en-US" sz="2700" dirty="0"/>
              <a:t>2018</a:t>
            </a:r>
          </a:p>
        </p:txBody>
      </p:sp>
      <p:sp>
        <p:nvSpPr>
          <p:cNvPr id="18" name="TextBox 17">
            <a:extLst>
              <a:ext uri="{FF2B5EF4-FFF2-40B4-BE49-F238E27FC236}">
                <a16:creationId xmlns:a16="http://schemas.microsoft.com/office/drawing/2014/main" id="{B81BB84F-611D-AE59-680A-79F73605FB5C}"/>
              </a:ext>
            </a:extLst>
          </p:cNvPr>
          <p:cNvSpPr txBox="1"/>
          <p:nvPr/>
        </p:nvSpPr>
        <p:spPr>
          <a:xfrm>
            <a:off x="9113518" y="9321044"/>
            <a:ext cx="883575" cy="507831"/>
          </a:xfrm>
          <a:prstGeom prst="rect">
            <a:avLst/>
          </a:prstGeom>
          <a:noFill/>
        </p:spPr>
        <p:txBody>
          <a:bodyPr wrap="none" rtlCol="0">
            <a:spAutoFit/>
          </a:bodyPr>
          <a:lstStyle/>
          <a:p>
            <a:r>
              <a:rPr lang="en-US" sz="2700" dirty="0"/>
              <a:t>2018</a:t>
            </a:r>
          </a:p>
        </p:txBody>
      </p:sp>
      <p:sp>
        <p:nvSpPr>
          <p:cNvPr id="19" name="TextBox 18">
            <a:extLst>
              <a:ext uri="{FF2B5EF4-FFF2-40B4-BE49-F238E27FC236}">
                <a16:creationId xmlns:a16="http://schemas.microsoft.com/office/drawing/2014/main" id="{B31FF5A3-7490-E46E-C6E9-3282A21A83A4}"/>
              </a:ext>
            </a:extLst>
          </p:cNvPr>
          <p:cNvSpPr txBox="1"/>
          <p:nvPr/>
        </p:nvSpPr>
        <p:spPr>
          <a:xfrm>
            <a:off x="14116822" y="7198454"/>
            <a:ext cx="883575" cy="507831"/>
          </a:xfrm>
          <a:prstGeom prst="rect">
            <a:avLst/>
          </a:prstGeom>
          <a:noFill/>
        </p:spPr>
        <p:txBody>
          <a:bodyPr wrap="none" rtlCol="0">
            <a:spAutoFit/>
          </a:bodyPr>
          <a:lstStyle/>
          <a:p>
            <a:r>
              <a:rPr lang="en-US" sz="2700" dirty="0"/>
              <a:t>2025</a:t>
            </a:r>
          </a:p>
        </p:txBody>
      </p:sp>
    </p:spTree>
    <p:extLst>
      <p:ext uri="{BB962C8B-B14F-4D97-AF65-F5344CB8AC3E}">
        <p14:creationId xmlns:p14="http://schemas.microsoft.com/office/powerpoint/2010/main" val="14587130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65D50-8CAC-884B-13F5-B163AFB1105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92E480A-3C59-80DC-BDDA-CE9317E89A0B}"/>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txBody>
          <a:bodyPr/>
          <a:lstStyle/>
          <a:p>
            <a:endParaRPr lang="en-US" dirty="0"/>
          </a:p>
        </p:txBody>
      </p:sp>
      <p:sp>
        <p:nvSpPr>
          <p:cNvPr id="11" name="TextBox 11">
            <a:extLst>
              <a:ext uri="{FF2B5EF4-FFF2-40B4-BE49-F238E27FC236}">
                <a16:creationId xmlns:a16="http://schemas.microsoft.com/office/drawing/2014/main" id="{866ECB9E-F81C-9E78-9705-E292FCAFF675}"/>
              </a:ext>
            </a:extLst>
          </p:cNvPr>
          <p:cNvSpPr txBox="1"/>
          <p:nvPr/>
        </p:nvSpPr>
        <p:spPr>
          <a:xfrm>
            <a:off x="1752601" y="605826"/>
            <a:ext cx="14782799" cy="2308324"/>
          </a:xfrm>
          <a:prstGeom prst="rect">
            <a:avLst/>
          </a:prstGeom>
        </p:spPr>
        <p:txBody>
          <a:bodyPr wrap="square" lIns="0" tIns="0" rIns="0" bIns="0" rtlCol="0" anchor="t">
            <a:spAutoFit/>
          </a:bodyPr>
          <a:lstStyle/>
          <a:p>
            <a:pPr algn="ctr">
              <a:lnSpc>
                <a:spcPts val="6000"/>
              </a:lnSpc>
            </a:pPr>
            <a:r>
              <a:rPr lang="en-US" sz="5400" dirty="0" err="1">
                <a:latin typeface="Proxima Nova" panose="02000506030000020004" pitchFamily="2" charset="0"/>
              </a:rPr>
              <a:t>UnTold</a:t>
            </a:r>
            <a:r>
              <a:rPr lang="en-US" sz="5400" dirty="0">
                <a:latin typeface="Proxima Nova" panose="02000506030000020004" pitchFamily="2" charset="0"/>
              </a:rPr>
              <a:t> Stories Project: </a:t>
            </a:r>
          </a:p>
          <a:p>
            <a:pPr algn="ctr">
              <a:lnSpc>
                <a:spcPts val="6000"/>
              </a:lnSpc>
            </a:pPr>
            <a:r>
              <a:rPr lang="en-US" sz="5400" dirty="0">
                <a:latin typeface="Proxima Nova" panose="02000506030000020004" pitchFamily="2" charset="0"/>
              </a:rPr>
              <a:t>Lived Experiences of Survivors, Families, &amp; Professionals</a:t>
            </a:r>
            <a:endParaRPr lang="en-US" sz="5400" dirty="0">
              <a:latin typeface="Proxima Nova" panose="02000506030000020004" pitchFamily="2" charset="0"/>
              <a:ea typeface="Proxima Nova"/>
              <a:cs typeface="Proxima Nova"/>
              <a:sym typeface="Proxima Nova"/>
            </a:endParaRPr>
          </a:p>
        </p:txBody>
      </p:sp>
      <p:pic>
        <p:nvPicPr>
          <p:cNvPr id="3" name="Content Placeholder 10" descr="A cover of a book&#10;&#10;Description automatically generated">
            <a:extLst>
              <a:ext uri="{FF2B5EF4-FFF2-40B4-BE49-F238E27FC236}">
                <a16:creationId xmlns:a16="http://schemas.microsoft.com/office/drawing/2014/main" id="{38BE563E-14E6-C1FB-2866-7F1353115CDC}"/>
              </a:ext>
            </a:extLst>
          </p:cNvPr>
          <p:cNvPicPr>
            <a:picLocks noChangeAspect="1"/>
          </p:cNvPicPr>
          <p:nvPr/>
        </p:nvPicPr>
        <p:blipFill>
          <a:blip r:embed="rId4"/>
          <a:stretch>
            <a:fillRect/>
          </a:stretch>
        </p:blipFill>
        <p:spPr>
          <a:xfrm>
            <a:off x="12039600" y="2914150"/>
            <a:ext cx="4924244" cy="6400800"/>
          </a:xfrm>
          <a:prstGeom prst="rect">
            <a:avLst/>
          </a:prstGeom>
        </p:spPr>
      </p:pic>
      <p:pic>
        <p:nvPicPr>
          <p:cNvPr id="5" name="Picture 4">
            <a:extLst>
              <a:ext uri="{FF2B5EF4-FFF2-40B4-BE49-F238E27FC236}">
                <a16:creationId xmlns:a16="http://schemas.microsoft.com/office/drawing/2014/main" id="{372FD019-EE28-A92E-8A2D-9BA47F98B4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 y="2993264"/>
            <a:ext cx="9067800" cy="5497851"/>
          </a:xfrm>
          <a:prstGeom prst="rect">
            <a:avLst/>
          </a:prstGeom>
        </p:spPr>
      </p:pic>
      <p:sp>
        <p:nvSpPr>
          <p:cNvPr id="6" name="TextBox 5">
            <a:extLst>
              <a:ext uri="{FF2B5EF4-FFF2-40B4-BE49-F238E27FC236}">
                <a16:creationId xmlns:a16="http://schemas.microsoft.com/office/drawing/2014/main" id="{07DB406B-F5A4-A44F-6D2C-0749E8F5C265}"/>
              </a:ext>
            </a:extLst>
          </p:cNvPr>
          <p:cNvSpPr txBox="1"/>
          <p:nvPr/>
        </p:nvSpPr>
        <p:spPr>
          <a:xfrm rot="10800000" flipV="1">
            <a:off x="342899" y="9427258"/>
            <a:ext cx="12611100" cy="507831"/>
          </a:xfrm>
          <a:prstGeom prst="rect">
            <a:avLst/>
          </a:prstGeom>
          <a:noFill/>
        </p:spPr>
        <p:txBody>
          <a:bodyPr wrap="square" rtlCol="0">
            <a:spAutoFit/>
          </a:bodyPr>
          <a:lstStyle/>
          <a:p>
            <a:r>
              <a:rPr lang="en-US" sz="2700" dirty="0"/>
              <a:t>https://</a:t>
            </a:r>
            <a:r>
              <a:rPr lang="en-US" sz="2700" dirty="0" err="1"/>
              <a:t>sonorancenter.arizona.edu</a:t>
            </a:r>
            <a:r>
              <a:rPr lang="en-US" sz="2700" dirty="0"/>
              <a:t>/research/untold-stories-about-sexual-violence</a:t>
            </a:r>
          </a:p>
        </p:txBody>
      </p:sp>
    </p:spTree>
    <p:extLst>
      <p:ext uri="{BB962C8B-B14F-4D97-AF65-F5344CB8AC3E}">
        <p14:creationId xmlns:p14="http://schemas.microsoft.com/office/powerpoint/2010/main" val="2926255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0A981-6B63-C3B1-19D5-2469501826A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795C99F-ADB2-2930-457E-7224B204D8EA}"/>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txBody>
          <a:bodyPr/>
          <a:lstStyle/>
          <a:p>
            <a:endParaRPr lang="en-US" dirty="0"/>
          </a:p>
        </p:txBody>
      </p:sp>
      <p:sp>
        <p:nvSpPr>
          <p:cNvPr id="11" name="TextBox 11">
            <a:extLst>
              <a:ext uri="{FF2B5EF4-FFF2-40B4-BE49-F238E27FC236}">
                <a16:creationId xmlns:a16="http://schemas.microsoft.com/office/drawing/2014/main" id="{2175AA96-1685-B783-78DF-B6F5C8833013}"/>
              </a:ext>
            </a:extLst>
          </p:cNvPr>
          <p:cNvSpPr txBox="1"/>
          <p:nvPr/>
        </p:nvSpPr>
        <p:spPr>
          <a:xfrm>
            <a:off x="1752601" y="605826"/>
            <a:ext cx="14782799" cy="769441"/>
          </a:xfrm>
          <a:prstGeom prst="rect">
            <a:avLst/>
          </a:prstGeom>
        </p:spPr>
        <p:txBody>
          <a:bodyPr wrap="square" lIns="0" tIns="0" rIns="0" bIns="0" rtlCol="0" anchor="t">
            <a:spAutoFit/>
          </a:bodyPr>
          <a:lstStyle/>
          <a:p>
            <a:pPr algn="ctr">
              <a:lnSpc>
                <a:spcPts val="6000"/>
              </a:lnSpc>
            </a:pPr>
            <a:r>
              <a:rPr lang="en-US" sz="6000" dirty="0">
                <a:solidFill>
                  <a:srgbClr val="002060"/>
                </a:solidFill>
                <a:latin typeface="Proxima Nova" panose="02000506030000020004" pitchFamily="2" charset="0"/>
              </a:rPr>
              <a:t>Participant Demographics: Arizona</a:t>
            </a:r>
            <a:endParaRPr lang="en-US" sz="6000" dirty="0">
              <a:solidFill>
                <a:srgbClr val="002060"/>
              </a:solidFill>
              <a:latin typeface="Proxima Nova" panose="02000506030000020004" pitchFamily="2" charset="0"/>
              <a:ea typeface="Proxima Nova"/>
              <a:cs typeface="Proxima Nova"/>
              <a:sym typeface="Proxima Nova"/>
            </a:endParaRPr>
          </a:p>
        </p:txBody>
      </p:sp>
      <p:pic>
        <p:nvPicPr>
          <p:cNvPr id="4" name="Content Placeholder 10" descr="Table&#10;&#10;Description automatically generated">
            <a:extLst>
              <a:ext uri="{FF2B5EF4-FFF2-40B4-BE49-F238E27FC236}">
                <a16:creationId xmlns:a16="http://schemas.microsoft.com/office/drawing/2014/main" id="{77C4E8B1-322F-F533-CB5D-B5E76AA7D30C}"/>
              </a:ext>
            </a:extLst>
          </p:cNvPr>
          <p:cNvPicPr>
            <a:picLocks noChangeAspect="1"/>
          </p:cNvPicPr>
          <p:nvPr/>
        </p:nvPicPr>
        <p:blipFill>
          <a:blip r:embed="rId4"/>
          <a:stretch>
            <a:fillRect/>
          </a:stretch>
        </p:blipFill>
        <p:spPr>
          <a:xfrm>
            <a:off x="2225414" y="1636043"/>
            <a:ext cx="13837172" cy="8371490"/>
          </a:xfrm>
          <a:prstGeom prst="rect">
            <a:avLst/>
          </a:prstGeom>
        </p:spPr>
      </p:pic>
    </p:spTree>
    <p:extLst>
      <p:ext uri="{BB962C8B-B14F-4D97-AF65-F5344CB8AC3E}">
        <p14:creationId xmlns:p14="http://schemas.microsoft.com/office/powerpoint/2010/main" val="13796966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rot="185655">
            <a:off x="4812239" y="481355"/>
            <a:ext cx="8663519" cy="1979183"/>
          </a:xfrm>
          <a:custGeom>
            <a:avLst/>
            <a:gdLst/>
            <a:ahLst/>
            <a:cxnLst/>
            <a:rect l="l" t="t" r="r" b="b"/>
            <a:pathLst>
              <a:path w="8663519" h="2851085">
                <a:moveTo>
                  <a:pt x="0" y="0"/>
                </a:moveTo>
                <a:lnTo>
                  <a:pt x="8663518" y="0"/>
                </a:lnTo>
                <a:lnTo>
                  <a:pt x="8663518" y="2851085"/>
                </a:lnTo>
                <a:lnTo>
                  <a:pt x="0" y="28510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Freeform 9"/>
          <p:cNvSpPr/>
          <p:nvPr/>
        </p:nvSpPr>
        <p:spPr>
          <a:xfrm>
            <a:off x="15798145" y="-425300"/>
            <a:ext cx="1202216" cy="5956925"/>
          </a:xfrm>
          <a:custGeom>
            <a:avLst/>
            <a:gdLst/>
            <a:ahLst/>
            <a:cxnLst/>
            <a:rect l="l" t="t" r="r" b="b"/>
            <a:pathLst>
              <a:path w="1202216" h="5956925">
                <a:moveTo>
                  <a:pt x="0" y="0"/>
                </a:moveTo>
                <a:lnTo>
                  <a:pt x="1202216" y="0"/>
                </a:lnTo>
                <a:lnTo>
                  <a:pt x="1202216" y="5956925"/>
                </a:lnTo>
                <a:lnTo>
                  <a:pt x="0" y="595692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TextBox 10"/>
          <p:cNvSpPr txBox="1"/>
          <p:nvPr/>
        </p:nvSpPr>
        <p:spPr>
          <a:xfrm>
            <a:off x="5051201" y="833640"/>
            <a:ext cx="8185598" cy="986937"/>
          </a:xfrm>
          <a:prstGeom prst="rect">
            <a:avLst/>
          </a:prstGeom>
        </p:spPr>
        <p:txBody>
          <a:bodyPr lIns="0" tIns="0" rIns="0" bIns="0" rtlCol="0" anchor="t">
            <a:spAutoFit/>
          </a:bodyPr>
          <a:lstStyle/>
          <a:p>
            <a:pPr algn="ctr">
              <a:lnSpc>
                <a:spcPts val="8200"/>
              </a:lnSpc>
            </a:pPr>
            <a:r>
              <a:rPr lang="en-US" sz="6000" dirty="0">
                <a:solidFill>
                  <a:srgbClr val="FFFFFF"/>
                </a:solidFill>
                <a:latin typeface="Proxima Nova" panose="02000506030000020004" pitchFamily="2" charset="0"/>
                <a:ea typeface="Proxima Nova"/>
                <a:cs typeface="Proxima Nova"/>
                <a:sym typeface="Proxima Nova"/>
              </a:rPr>
              <a:t>Survivor: Males</a:t>
            </a:r>
          </a:p>
        </p:txBody>
      </p:sp>
      <p:sp>
        <p:nvSpPr>
          <p:cNvPr id="11" name="TextBox 11"/>
          <p:cNvSpPr txBox="1"/>
          <p:nvPr/>
        </p:nvSpPr>
        <p:spPr>
          <a:xfrm>
            <a:off x="2590799" y="2973122"/>
            <a:ext cx="13207345" cy="5539978"/>
          </a:xfrm>
          <a:prstGeom prst="rect">
            <a:avLst/>
          </a:prstGeom>
        </p:spPr>
        <p:txBody>
          <a:bodyPr wrap="square" lIns="0" tIns="0" rIns="0" bIns="0" rtlCol="0" anchor="t">
            <a:spAutoFit/>
          </a:bodyPr>
          <a:lstStyle/>
          <a:p>
            <a:pPr marL="571500" indent="-571500">
              <a:buSzPct val="100000"/>
              <a:buFont typeface="Wingdings" pitchFamily="2" charset="2"/>
              <a:buChar char="§"/>
            </a:pPr>
            <a:r>
              <a:rPr lang="en-US" sz="3600" dirty="0">
                <a:solidFill>
                  <a:srgbClr val="002060"/>
                </a:solidFill>
                <a:latin typeface="Proxima Nova" panose="02000506030000020004" pitchFamily="2" charset="0"/>
                <a:cs typeface="Calibri" panose="020F0502020204030204" pitchFamily="34" charset="0"/>
              </a:rPr>
              <a:t>Started at 5 years old when babysitter asked him  to “stimulate her” in the shower. It happened multiple times over two-years.</a:t>
            </a:r>
          </a:p>
          <a:p>
            <a:pPr>
              <a:buSzPct val="100000"/>
            </a:pPr>
            <a:endParaRPr lang="en-US" sz="3600" dirty="0">
              <a:solidFill>
                <a:srgbClr val="002060"/>
              </a:solidFill>
              <a:latin typeface="Proxima Nova" panose="02000506030000020004" pitchFamily="2" charset="0"/>
              <a:cs typeface="Calibri" panose="020F0502020204030204" pitchFamily="34" charset="0"/>
            </a:endParaRPr>
          </a:p>
          <a:p>
            <a:pPr marL="571500" indent="-571500">
              <a:buSzPct val="100000"/>
              <a:buFont typeface="Wingdings" pitchFamily="2" charset="2"/>
              <a:buChar char="§"/>
            </a:pPr>
            <a:r>
              <a:rPr lang="en-US" sz="3600" dirty="0">
                <a:solidFill>
                  <a:srgbClr val="002060"/>
                </a:solidFill>
                <a:latin typeface="Proxima Nova" panose="02000506030000020004" pitchFamily="2" charset="0"/>
                <a:cs typeface="Calibri" panose="020F0502020204030204" pitchFamily="34" charset="0"/>
              </a:rPr>
              <a:t>Traveled with a group and had non-consensual oral sex. Later experience domestic violence that included physical abuse where it “felt like she could dominate me because she was able to physically lift me.”</a:t>
            </a:r>
          </a:p>
          <a:p>
            <a:pPr>
              <a:buSzPct val="100000"/>
            </a:pPr>
            <a:endParaRPr lang="en-US" sz="3600" dirty="0">
              <a:solidFill>
                <a:srgbClr val="002060"/>
              </a:solidFill>
              <a:latin typeface="Proxima Nova" panose="02000506030000020004" pitchFamily="2" charset="0"/>
              <a:cs typeface="Calibri" panose="020F0502020204030204" pitchFamily="34" charset="0"/>
            </a:endParaRPr>
          </a:p>
          <a:p>
            <a:pPr marL="571500" indent="-571500">
              <a:buSzPct val="100000"/>
              <a:buFont typeface="Wingdings" pitchFamily="2" charset="2"/>
              <a:buChar char="§"/>
            </a:pPr>
            <a:r>
              <a:rPr lang="en-US" sz="3600" dirty="0">
                <a:solidFill>
                  <a:srgbClr val="002060"/>
                </a:solidFill>
                <a:latin typeface="Proxima Nova" panose="02000506030000020004" pitchFamily="2" charset="0"/>
                <a:cs typeface="Calibri" panose="020F0502020204030204" pitchFamily="34" charset="0"/>
              </a:rPr>
              <a:t>Abused by multiple individuals: someone at a hotel who offered to help, personal care assistants, and peer at work. </a:t>
            </a:r>
          </a:p>
        </p:txBody>
      </p:sp>
      <p:sp>
        <p:nvSpPr>
          <p:cNvPr id="16" name="Freeform 16"/>
          <p:cNvSpPr/>
          <p:nvPr/>
        </p:nvSpPr>
        <p:spPr>
          <a:xfrm rot="-10800000">
            <a:off x="1028700" y="4799620"/>
            <a:ext cx="1202216" cy="5956925"/>
          </a:xfrm>
          <a:custGeom>
            <a:avLst/>
            <a:gdLst/>
            <a:ahLst/>
            <a:cxnLst/>
            <a:rect l="l" t="t" r="r" b="b"/>
            <a:pathLst>
              <a:path w="1202216" h="5956925">
                <a:moveTo>
                  <a:pt x="0" y="0"/>
                </a:moveTo>
                <a:lnTo>
                  <a:pt x="1202216" y="0"/>
                </a:lnTo>
                <a:lnTo>
                  <a:pt x="1202216" y="5956925"/>
                </a:lnTo>
                <a:lnTo>
                  <a:pt x="0" y="595692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7" name="Freeform 17"/>
          <p:cNvSpPr/>
          <p:nvPr/>
        </p:nvSpPr>
        <p:spPr>
          <a:xfrm>
            <a:off x="0" y="0"/>
            <a:ext cx="2965260" cy="2965260"/>
          </a:xfrm>
          <a:custGeom>
            <a:avLst/>
            <a:gdLst/>
            <a:ahLst/>
            <a:cxnLst/>
            <a:rect l="l" t="t" r="r" b="b"/>
            <a:pathLst>
              <a:path w="2965260" h="2965260">
                <a:moveTo>
                  <a:pt x="0" y="0"/>
                </a:moveTo>
                <a:lnTo>
                  <a:pt x="2965260" y="0"/>
                </a:lnTo>
                <a:lnTo>
                  <a:pt x="2965260" y="2965260"/>
                </a:lnTo>
                <a:lnTo>
                  <a:pt x="0" y="2965260"/>
                </a:lnTo>
                <a:lnTo>
                  <a:pt x="0" y="0"/>
                </a:lnTo>
                <a:close/>
              </a:path>
            </a:pathLst>
          </a:custGeom>
          <a:blipFill>
            <a:blip r:embed="rId4"/>
            <a:stretch>
              <a:fillRect/>
            </a:stretch>
          </a:blipFill>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940FC4-E84D-799F-BBE3-F58104DAB594}"/>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EE4B7108-1DAD-F019-A9CF-0ED9E9EA65CF}"/>
              </a:ext>
            </a:extLst>
          </p:cNvPr>
          <p:cNvSpPr/>
          <p:nvPr/>
        </p:nvSpPr>
        <p:spPr>
          <a:xfrm rot="185655">
            <a:off x="4812239" y="481355"/>
            <a:ext cx="8663519" cy="1979183"/>
          </a:xfrm>
          <a:custGeom>
            <a:avLst/>
            <a:gdLst/>
            <a:ahLst/>
            <a:cxnLst/>
            <a:rect l="l" t="t" r="r" b="b"/>
            <a:pathLst>
              <a:path w="8663519" h="2851085">
                <a:moveTo>
                  <a:pt x="0" y="0"/>
                </a:moveTo>
                <a:lnTo>
                  <a:pt x="8663518" y="0"/>
                </a:lnTo>
                <a:lnTo>
                  <a:pt x="8663518" y="2851085"/>
                </a:lnTo>
                <a:lnTo>
                  <a:pt x="0" y="28510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Freeform 9">
            <a:extLst>
              <a:ext uri="{FF2B5EF4-FFF2-40B4-BE49-F238E27FC236}">
                <a16:creationId xmlns:a16="http://schemas.microsoft.com/office/drawing/2014/main" id="{6AF04B55-F925-6A05-1E37-F78A00B4824D}"/>
              </a:ext>
            </a:extLst>
          </p:cNvPr>
          <p:cNvSpPr/>
          <p:nvPr/>
        </p:nvSpPr>
        <p:spPr>
          <a:xfrm>
            <a:off x="15798145" y="-425300"/>
            <a:ext cx="1202216" cy="5956925"/>
          </a:xfrm>
          <a:custGeom>
            <a:avLst/>
            <a:gdLst/>
            <a:ahLst/>
            <a:cxnLst/>
            <a:rect l="l" t="t" r="r" b="b"/>
            <a:pathLst>
              <a:path w="1202216" h="5956925">
                <a:moveTo>
                  <a:pt x="0" y="0"/>
                </a:moveTo>
                <a:lnTo>
                  <a:pt x="1202216" y="0"/>
                </a:lnTo>
                <a:lnTo>
                  <a:pt x="1202216" y="5956925"/>
                </a:lnTo>
                <a:lnTo>
                  <a:pt x="0" y="595692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TextBox 10">
            <a:extLst>
              <a:ext uri="{FF2B5EF4-FFF2-40B4-BE49-F238E27FC236}">
                <a16:creationId xmlns:a16="http://schemas.microsoft.com/office/drawing/2014/main" id="{AACA61C6-6354-247B-AB03-F846307FAEAB}"/>
              </a:ext>
            </a:extLst>
          </p:cNvPr>
          <p:cNvSpPr txBox="1"/>
          <p:nvPr/>
        </p:nvSpPr>
        <p:spPr>
          <a:xfrm>
            <a:off x="5051201" y="833640"/>
            <a:ext cx="8185598" cy="960263"/>
          </a:xfrm>
          <a:prstGeom prst="rect">
            <a:avLst/>
          </a:prstGeom>
        </p:spPr>
        <p:txBody>
          <a:bodyPr lIns="0" tIns="0" rIns="0" bIns="0" rtlCol="0" anchor="t">
            <a:spAutoFit/>
          </a:bodyPr>
          <a:lstStyle/>
          <a:p>
            <a:pPr algn="ctr">
              <a:lnSpc>
                <a:spcPts val="8200"/>
              </a:lnSpc>
            </a:pPr>
            <a:r>
              <a:rPr lang="en-US" sz="6000" dirty="0">
                <a:solidFill>
                  <a:srgbClr val="FFFFFF"/>
                </a:solidFill>
                <a:latin typeface="Proxima Nova" panose="02000506030000020004" pitchFamily="2" charset="0"/>
                <a:ea typeface="Proxima Nova"/>
                <a:cs typeface="Proxima Nova"/>
                <a:sym typeface="Proxima Nova"/>
              </a:rPr>
              <a:t>Survivor: Females</a:t>
            </a:r>
          </a:p>
        </p:txBody>
      </p:sp>
      <p:sp>
        <p:nvSpPr>
          <p:cNvPr id="11" name="TextBox 11">
            <a:extLst>
              <a:ext uri="{FF2B5EF4-FFF2-40B4-BE49-F238E27FC236}">
                <a16:creationId xmlns:a16="http://schemas.microsoft.com/office/drawing/2014/main" id="{2F06A7EB-FBD5-74C9-BC88-272E5BB9DEBC}"/>
              </a:ext>
            </a:extLst>
          </p:cNvPr>
          <p:cNvSpPr txBox="1"/>
          <p:nvPr/>
        </p:nvSpPr>
        <p:spPr>
          <a:xfrm>
            <a:off x="2590799" y="2973122"/>
            <a:ext cx="13207345" cy="6647974"/>
          </a:xfrm>
          <a:prstGeom prst="rect">
            <a:avLst/>
          </a:prstGeom>
        </p:spPr>
        <p:txBody>
          <a:bodyPr wrap="square" lIns="0" tIns="0" rIns="0" bIns="0" rtlCol="0" anchor="t">
            <a:spAutoFit/>
          </a:bodyPr>
          <a:lstStyle/>
          <a:p>
            <a:pPr marL="571500" indent="-571500">
              <a:buSzPct val="100000"/>
              <a:buFont typeface="Wingdings" pitchFamily="2" charset="2"/>
              <a:buChar char="§"/>
            </a:pPr>
            <a:r>
              <a:rPr lang="en-US" sz="3600" dirty="0">
                <a:solidFill>
                  <a:srgbClr val="002060"/>
                </a:solidFill>
                <a:latin typeface="Proxima Nova" panose="02000506030000020004" pitchFamily="2" charset="0"/>
                <a:cs typeface="Calibri" panose="020F0502020204030204" pitchFamily="34" charset="0"/>
              </a:rPr>
              <a:t>Became friends with a couple who lived in  the same apartment complex. During a manic state, the male “tried to force penetration.”</a:t>
            </a:r>
          </a:p>
          <a:p>
            <a:pPr>
              <a:buSzPct val="100000"/>
            </a:pPr>
            <a:endParaRPr lang="en-US" sz="3600" dirty="0">
              <a:solidFill>
                <a:srgbClr val="002060"/>
              </a:solidFill>
              <a:latin typeface="Proxima Nova" panose="02000506030000020004" pitchFamily="2" charset="0"/>
              <a:cs typeface="Calibri" panose="020F0502020204030204" pitchFamily="34" charset="0"/>
            </a:endParaRPr>
          </a:p>
          <a:p>
            <a:pPr marL="571500" indent="-571500">
              <a:buSzPct val="100000"/>
              <a:buFont typeface="Wingdings" pitchFamily="2" charset="2"/>
              <a:buChar char="§"/>
            </a:pPr>
            <a:r>
              <a:rPr lang="en-US" sz="3600" dirty="0">
                <a:solidFill>
                  <a:srgbClr val="002060"/>
                </a:solidFill>
                <a:latin typeface="Proxima Nova" panose="02000506030000020004" pitchFamily="2" charset="0"/>
                <a:cs typeface="Calibri" panose="020F0502020204030204" pitchFamily="34" charset="0"/>
              </a:rPr>
              <a:t>Met someone at work and lived together. Became isolated from family and friends. Abuse included threats with a knife, withholding food, hitting, rape, mocking, and stalking.</a:t>
            </a:r>
          </a:p>
          <a:p>
            <a:pPr>
              <a:buSzPct val="100000"/>
            </a:pPr>
            <a:endParaRPr lang="en-US" sz="3600" dirty="0">
              <a:solidFill>
                <a:srgbClr val="002060"/>
              </a:solidFill>
              <a:latin typeface="Proxima Nova" panose="02000506030000020004" pitchFamily="2" charset="0"/>
              <a:cs typeface="Calibri" panose="020F0502020204030204" pitchFamily="34" charset="0"/>
            </a:endParaRPr>
          </a:p>
          <a:p>
            <a:pPr marL="571500" indent="-571500">
              <a:buSzPct val="100000"/>
              <a:buFont typeface="Wingdings" pitchFamily="2" charset="2"/>
              <a:buChar char="§"/>
            </a:pPr>
            <a:r>
              <a:rPr lang="en-US" sz="3600" dirty="0">
                <a:solidFill>
                  <a:srgbClr val="002060"/>
                </a:solidFill>
                <a:latin typeface="Proxima Nova" panose="02000506030000020004" pitchFamily="2" charset="0"/>
                <a:cs typeface="Calibri" panose="020F0502020204030204" pitchFamily="34" charset="0"/>
              </a:rPr>
              <a:t>Bullied during elementary, middle and high school. Behaviors became more sexual and included threats, and pressure to do things. Later abused by a boyfriend who threatened to harm himself if she left. </a:t>
            </a:r>
          </a:p>
        </p:txBody>
      </p:sp>
      <p:sp>
        <p:nvSpPr>
          <p:cNvPr id="16" name="Freeform 16">
            <a:extLst>
              <a:ext uri="{FF2B5EF4-FFF2-40B4-BE49-F238E27FC236}">
                <a16:creationId xmlns:a16="http://schemas.microsoft.com/office/drawing/2014/main" id="{C2F81B11-7440-8014-C649-23A16DA18F96}"/>
              </a:ext>
            </a:extLst>
          </p:cNvPr>
          <p:cNvSpPr/>
          <p:nvPr/>
        </p:nvSpPr>
        <p:spPr>
          <a:xfrm rot="-10800000">
            <a:off x="1028700" y="4799620"/>
            <a:ext cx="1202216" cy="5956925"/>
          </a:xfrm>
          <a:custGeom>
            <a:avLst/>
            <a:gdLst/>
            <a:ahLst/>
            <a:cxnLst/>
            <a:rect l="l" t="t" r="r" b="b"/>
            <a:pathLst>
              <a:path w="1202216" h="5956925">
                <a:moveTo>
                  <a:pt x="0" y="0"/>
                </a:moveTo>
                <a:lnTo>
                  <a:pt x="1202216" y="0"/>
                </a:lnTo>
                <a:lnTo>
                  <a:pt x="1202216" y="5956925"/>
                </a:lnTo>
                <a:lnTo>
                  <a:pt x="0" y="595692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7" name="Freeform 17">
            <a:extLst>
              <a:ext uri="{FF2B5EF4-FFF2-40B4-BE49-F238E27FC236}">
                <a16:creationId xmlns:a16="http://schemas.microsoft.com/office/drawing/2014/main" id="{B3421114-A5E1-9A04-1DD6-3059B8AAE3AF}"/>
              </a:ext>
            </a:extLst>
          </p:cNvPr>
          <p:cNvSpPr/>
          <p:nvPr/>
        </p:nvSpPr>
        <p:spPr>
          <a:xfrm>
            <a:off x="0" y="0"/>
            <a:ext cx="2965260" cy="2965260"/>
          </a:xfrm>
          <a:custGeom>
            <a:avLst/>
            <a:gdLst/>
            <a:ahLst/>
            <a:cxnLst/>
            <a:rect l="l" t="t" r="r" b="b"/>
            <a:pathLst>
              <a:path w="2965260" h="2965260">
                <a:moveTo>
                  <a:pt x="0" y="0"/>
                </a:moveTo>
                <a:lnTo>
                  <a:pt x="2965260" y="0"/>
                </a:lnTo>
                <a:lnTo>
                  <a:pt x="2965260" y="2965260"/>
                </a:lnTo>
                <a:lnTo>
                  <a:pt x="0" y="2965260"/>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11985967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19FD9-E592-675D-542C-9A5109F3B65C}"/>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2A3EB6D3-86AD-E1BA-3977-7123BD830E03}"/>
              </a:ext>
            </a:extLst>
          </p:cNvPr>
          <p:cNvSpPr/>
          <p:nvPr/>
        </p:nvSpPr>
        <p:spPr>
          <a:xfrm rot="185655">
            <a:off x="4812239" y="481355"/>
            <a:ext cx="8663519" cy="1979183"/>
          </a:xfrm>
          <a:custGeom>
            <a:avLst/>
            <a:gdLst/>
            <a:ahLst/>
            <a:cxnLst/>
            <a:rect l="l" t="t" r="r" b="b"/>
            <a:pathLst>
              <a:path w="8663519" h="2851085">
                <a:moveTo>
                  <a:pt x="0" y="0"/>
                </a:moveTo>
                <a:lnTo>
                  <a:pt x="8663518" y="0"/>
                </a:lnTo>
                <a:lnTo>
                  <a:pt x="8663518" y="2851085"/>
                </a:lnTo>
                <a:lnTo>
                  <a:pt x="0" y="28510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Freeform 9">
            <a:extLst>
              <a:ext uri="{FF2B5EF4-FFF2-40B4-BE49-F238E27FC236}">
                <a16:creationId xmlns:a16="http://schemas.microsoft.com/office/drawing/2014/main" id="{2625FF74-EA2A-17C3-B84F-904ED1EA9B48}"/>
              </a:ext>
            </a:extLst>
          </p:cNvPr>
          <p:cNvSpPr/>
          <p:nvPr/>
        </p:nvSpPr>
        <p:spPr>
          <a:xfrm>
            <a:off x="15798145" y="-425300"/>
            <a:ext cx="1202216" cy="5956925"/>
          </a:xfrm>
          <a:custGeom>
            <a:avLst/>
            <a:gdLst/>
            <a:ahLst/>
            <a:cxnLst/>
            <a:rect l="l" t="t" r="r" b="b"/>
            <a:pathLst>
              <a:path w="1202216" h="5956925">
                <a:moveTo>
                  <a:pt x="0" y="0"/>
                </a:moveTo>
                <a:lnTo>
                  <a:pt x="1202216" y="0"/>
                </a:lnTo>
                <a:lnTo>
                  <a:pt x="1202216" y="5956925"/>
                </a:lnTo>
                <a:lnTo>
                  <a:pt x="0" y="595692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TextBox 10">
            <a:extLst>
              <a:ext uri="{FF2B5EF4-FFF2-40B4-BE49-F238E27FC236}">
                <a16:creationId xmlns:a16="http://schemas.microsoft.com/office/drawing/2014/main" id="{B7462C7A-4267-7865-28C4-DA3DC3073D0F}"/>
              </a:ext>
            </a:extLst>
          </p:cNvPr>
          <p:cNvSpPr txBox="1"/>
          <p:nvPr/>
        </p:nvSpPr>
        <p:spPr>
          <a:xfrm>
            <a:off x="5051201" y="833640"/>
            <a:ext cx="8185598" cy="986937"/>
          </a:xfrm>
          <a:prstGeom prst="rect">
            <a:avLst/>
          </a:prstGeom>
        </p:spPr>
        <p:txBody>
          <a:bodyPr lIns="0" tIns="0" rIns="0" bIns="0" rtlCol="0" anchor="t">
            <a:spAutoFit/>
          </a:bodyPr>
          <a:lstStyle/>
          <a:p>
            <a:pPr algn="ctr">
              <a:lnSpc>
                <a:spcPts val="8200"/>
              </a:lnSpc>
            </a:pPr>
            <a:r>
              <a:rPr lang="en-US" sz="6000" dirty="0">
                <a:solidFill>
                  <a:srgbClr val="FFFFFF"/>
                </a:solidFill>
                <a:latin typeface="Proxima Nova" panose="02000506030000020004" pitchFamily="2" charset="0"/>
                <a:ea typeface="Proxima Nova"/>
                <a:cs typeface="Proxima Nova"/>
                <a:sym typeface="Proxima Nova"/>
              </a:rPr>
              <a:t>Survivor: Females</a:t>
            </a:r>
          </a:p>
        </p:txBody>
      </p:sp>
      <p:sp>
        <p:nvSpPr>
          <p:cNvPr id="11" name="TextBox 11">
            <a:extLst>
              <a:ext uri="{FF2B5EF4-FFF2-40B4-BE49-F238E27FC236}">
                <a16:creationId xmlns:a16="http://schemas.microsoft.com/office/drawing/2014/main" id="{2217BD5C-6F45-0395-20F2-C10DEEB2080E}"/>
              </a:ext>
            </a:extLst>
          </p:cNvPr>
          <p:cNvSpPr txBox="1"/>
          <p:nvPr/>
        </p:nvSpPr>
        <p:spPr>
          <a:xfrm>
            <a:off x="2590799" y="2973122"/>
            <a:ext cx="13207345" cy="5539978"/>
          </a:xfrm>
          <a:prstGeom prst="rect">
            <a:avLst/>
          </a:prstGeom>
        </p:spPr>
        <p:txBody>
          <a:bodyPr wrap="square" lIns="0" tIns="0" rIns="0" bIns="0" rtlCol="0" anchor="t">
            <a:spAutoFit/>
          </a:bodyPr>
          <a:lstStyle/>
          <a:p>
            <a:pPr marL="571500" indent="-571500">
              <a:buSzPct val="100000"/>
              <a:buFont typeface="Wingdings" pitchFamily="2" charset="2"/>
              <a:buChar char="§"/>
            </a:pPr>
            <a:r>
              <a:rPr lang="en-US" sz="3600" dirty="0">
                <a:solidFill>
                  <a:srgbClr val="002060"/>
                </a:solidFill>
                <a:latin typeface="Proxima Nova" panose="02000506030000020004" pitchFamily="2" charset="0"/>
                <a:cs typeface="Calibri" panose="020F0502020204030204" pitchFamily="34" charset="0"/>
              </a:rPr>
              <a:t>Mother’s boyfriend started grooming her at age 11. Perpetrator was charismatic and made her believe that he loved her like a dad and boyfriend. At 15 years old, “I was on medication, and we had intercourse…I was so out of it.” Reported abuse when 18 years old.</a:t>
            </a:r>
          </a:p>
          <a:p>
            <a:pPr>
              <a:buSzPct val="100000"/>
            </a:pPr>
            <a:endParaRPr lang="en-US" sz="3600" dirty="0">
              <a:solidFill>
                <a:srgbClr val="002060"/>
              </a:solidFill>
              <a:latin typeface="Proxima Nova" panose="02000506030000020004" pitchFamily="2" charset="0"/>
              <a:cs typeface="Calibri" panose="020F0502020204030204" pitchFamily="34" charset="0"/>
            </a:endParaRPr>
          </a:p>
          <a:p>
            <a:pPr marL="571500" indent="-571500">
              <a:buSzPct val="100000"/>
              <a:buFont typeface="Wingdings" pitchFamily="2" charset="2"/>
              <a:buChar char="§"/>
            </a:pPr>
            <a:r>
              <a:rPr lang="en-US" sz="3600" dirty="0">
                <a:solidFill>
                  <a:srgbClr val="002060"/>
                </a:solidFill>
                <a:latin typeface="Proxima Nova" panose="02000506030000020004" pitchFamily="2" charset="0"/>
                <a:cs typeface="Calibri" panose="020F0502020204030204" pitchFamily="34" charset="0"/>
              </a:rPr>
              <a:t>Perpetrator sat next to her, and he touched her leg without her consent. Later, at summer camp (age 15), “camp counselor that was helping me to take a shower, started touching my private parts and asked me if it tickled.”</a:t>
            </a:r>
          </a:p>
        </p:txBody>
      </p:sp>
      <p:sp>
        <p:nvSpPr>
          <p:cNvPr id="16" name="Freeform 16">
            <a:extLst>
              <a:ext uri="{FF2B5EF4-FFF2-40B4-BE49-F238E27FC236}">
                <a16:creationId xmlns:a16="http://schemas.microsoft.com/office/drawing/2014/main" id="{37615F8F-44FA-2800-37E7-2A9EE4A8A64E}"/>
              </a:ext>
            </a:extLst>
          </p:cNvPr>
          <p:cNvSpPr/>
          <p:nvPr/>
        </p:nvSpPr>
        <p:spPr>
          <a:xfrm rot="-10800000">
            <a:off x="1028700" y="4799620"/>
            <a:ext cx="1202216" cy="5956925"/>
          </a:xfrm>
          <a:custGeom>
            <a:avLst/>
            <a:gdLst/>
            <a:ahLst/>
            <a:cxnLst/>
            <a:rect l="l" t="t" r="r" b="b"/>
            <a:pathLst>
              <a:path w="1202216" h="5956925">
                <a:moveTo>
                  <a:pt x="0" y="0"/>
                </a:moveTo>
                <a:lnTo>
                  <a:pt x="1202216" y="0"/>
                </a:lnTo>
                <a:lnTo>
                  <a:pt x="1202216" y="5956925"/>
                </a:lnTo>
                <a:lnTo>
                  <a:pt x="0" y="595692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7" name="Freeform 17">
            <a:extLst>
              <a:ext uri="{FF2B5EF4-FFF2-40B4-BE49-F238E27FC236}">
                <a16:creationId xmlns:a16="http://schemas.microsoft.com/office/drawing/2014/main" id="{451BA4CC-D68D-2DBB-4AB5-D6BBA5C2397A}"/>
              </a:ext>
            </a:extLst>
          </p:cNvPr>
          <p:cNvSpPr/>
          <p:nvPr/>
        </p:nvSpPr>
        <p:spPr>
          <a:xfrm>
            <a:off x="0" y="0"/>
            <a:ext cx="2965260" cy="2965260"/>
          </a:xfrm>
          <a:custGeom>
            <a:avLst/>
            <a:gdLst/>
            <a:ahLst/>
            <a:cxnLst/>
            <a:rect l="l" t="t" r="r" b="b"/>
            <a:pathLst>
              <a:path w="2965260" h="2965260">
                <a:moveTo>
                  <a:pt x="0" y="0"/>
                </a:moveTo>
                <a:lnTo>
                  <a:pt x="2965260" y="0"/>
                </a:lnTo>
                <a:lnTo>
                  <a:pt x="2965260" y="2965260"/>
                </a:lnTo>
                <a:lnTo>
                  <a:pt x="0" y="2965260"/>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18963047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FA562-7806-783E-57DB-891E44B52F4F}"/>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3BBD8683-082F-215B-1409-50DA2377B426}"/>
              </a:ext>
            </a:extLst>
          </p:cNvPr>
          <p:cNvSpPr/>
          <p:nvPr/>
        </p:nvSpPr>
        <p:spPr>
          <a:xfrm rot="185655">
            <a:off x="4812239" y="481355"/>
            <a:ext cx="8663519" cy="1979183"/>
          </a:xfrm>
          <a:custGeom>
            <a:avLst/>
            <a:gdLst/>
            <a:ahLst/>
            <a:cxnLst/>
            <a:rect l="l" t="t" r="r" b="b"/>
            <a:pathLst>
              <a:path w="8663519" h="2851085">
                <a:moveTo>
                  <a:pt x="0" y="0"/>
                </a:moveTo>
                <a:lnTo>
                  <a:pt x="8663518" y="0"/>
                </a:lnTo>
                <a:lnTo>
                  <a:pt x="8663518" y="2851085"/>
                </a:lnTo>
                <a:lnTo>
                  <a:pt x="0" y="28510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0" name="TextBox 10">
            <a:extLst>
              <a:ext uri="{FF2B5EF4-FFF2-40B4-BE49-F238E27FC236}">
                <a16:creationId xmlns:a16="http://schemas.microsoft.com/office/drawing/2014/main" id="{93483BFF-F918-C3DA-EEC2-6632F6530DE6}"/>
              </a:ext>
            </a:extLst>
          </p:cNvPr>
          <p:cNvSpPr txBox="1"/>
          <p:nvPr/>
        </p:nvSpPr>
        <p:spPr>
          <a:xfrm>
            <a:off x="5051201" y="833640"/>
            <a:ext cx="8185598" cy="960263"/>
          </a:xfrm>
          <a:prstGeom prst="rect">
            <a:avLst/>
          </a:prstGeom>
        </p:spPr>
        <p:txBody>
          <a:bodyPr lIns="0" tIns="0" rIns="0" bIns="0" rtlCol="0" anchor="t">
            <a:spAutoFit/>
          </a:bodyPr>
          <a:lstStyle/>
          <a:p>
            <a:pPr algn="ctr">
              <a:lnSpc>
                <a:spcPts val="8200"/>
              </a:lnSpc>
            </a:pPr>
            <a:r>
              <a:rPr lang="en-US" sz="6000" dirty="0">
                <a:solidFill>
                  <a:srgbClr val="FFFFFF"/>
                </a:solidFill>
                <a:latin typeface="Proxima Nova" panose="02000506030000020004" pitchFamily="2" charset="0"/>
                <a:ea typeface="Proxima Nova"/>
                <a:cs typeface="Proxima Nova"/>
                <a:sym typeface="Proxima Nova"/>
              </a:rPr>
              <a:t>Perpetrator Behaviors</a:t>
            </a:r>
          </a:p>
        </p:txBody>
      </p:sp>
      <p:sp>
        <p:nvSpPr>
          <p:cNvPr id="11" name="TextBox 11">
            <a:extLst>
              <a:ext uri="{FF2B5EF4-FFF2-40B4-BE49-F238E27FC236}">
                <a16:creationId xmlns:a16="http://schemas.microsoft.com/office/drawing/2014/main" id="{637A8E31-EA93-00A6-5A08-6F645404AE8D}"/>
              </a:ext>
            </a:extLst>
          </p:cNvPr>
          <p:cNvSpPr txBox="1"/>
          <p:nvPr/>
        </p:nvSpPr>
        <p:spPr>
          <a:xfrm>
            <a:off x="1066800" y="2692918"/>
            <a:ext cx="12039601" cy="7201972"/>
          </a:xfrm>
          <a:prstGeom prst="rect">
            <a:avLst/>
          </a:prstGeom>
        </p:spPr>
        <p:txBody>
          <a:bodyPr wrap="square" lIns="0" tIns="0" rIns="0" bIns="0" rtlCol="0" anchor="t">
            <a:spAutoFit/>
          </a:bodyPr>
          <a:lstStyle/>
          <a:p>
            <a:endParaRPr lang="en-US" sz="3600" dirty="0">
              <a:solidFill>
                <a:srgbClr val="002060"/>
              </a:solidFill>
              <a:latin typeface="Proxima Nova" panose="02000506030000020004" pitchFamily="2" charset="0"/>
              <a:ea typeface="Calibri" panose="020F0502020204030204" pitchFamily="34" charset="0"/>
            </a:endParaRPr>
          </a:p>
          <a:p>
            <a:r>
              <a:rPr lang="en-US" sz="3600" dirty="0">
                <a:solidFill>
                  <a:srgbClr val="002060"/>
                </a:solidFill>
                <a:latin typeface="Proxima Nova" panose="02000506030000020004" pitchFamily="2" charset="0"/>
                <a:ea typeface="Calibri" panose="020F0502020204030204" pitchFamily="34" charset="0"/>
              </a:rPr>
              <a:t>“Apparently, this guy been taking her on walks – isolating her. Pulling her from the group. And how this wasn’t a red flag, I don’t know…, he would take her for walks or take her for drives. </a:t>
            </a:r>
          </a:p>
          <a:p>
            <a:endParaRPr lang="en-US" sz="3600" dirty="0">
              <a:solidFill>
                <a:srgbClr val="002060"/>
              </a:solidFill>
              <a:latin typeface="Proxima Nova" panose="02000506030000020004" pitchFamily="2" charset="0"/>
              <a:ea typeface="Calibri" panose="020F0502020204030204" pitchFamily="34" charset="0"/>
            </a:endParaRPr>
          </a:p>
          <a:p>
            <a:r>
              <a:rPr lang="en-US" sz="3600" dirty="0">
                <a:solidFill>
                  <a:srgbClr val="002060"/>
                </a:solidFill>
                <a:latin typeface="Proxima Nova" panose="02000506030000020004" pitchFamily="2" charset="0"/>
                <a:ea typeface="Calibri" panose="020F0502020204030204" pitchFamily="34" charset="0"/>
              </a:rPr>
              <a:t>He certainly manipulated her too and told her that he really liked her like a girlfriend. </a:t>
            </a:r>
          </a:p>
          <a:p>
            <a:endParaRPr lang="en-US" sz="3600" dirty="0">
              <a:solidFill>
                <a:srgbClr val="002060"/>
              </a:solidFill>
              <a:latin typeface="Proxima Nova" panose="02000506030000020004" pitchFamily="2" charset="0"/>
              <a:ea typeface="Calibri" panose="020F0502020204030204" pitchFamily="34" charset="0"/>
            </a:endParaRPr>
          </a:p>
          <a:p>
            <a:r>
              <a:rPr lang="en-US" sz="3600" dirty="0">
                <a:solidFill>
                  <a:srgbClr val="002060"/>
                </a:solidFill>
                <a:latin typeface="Proxima Nova" panose="02000506030000020004" pitchFamily="2" charset="0"/>
                <a:ea typeface="Calibri" panose="020F0502020204030204" pitchFamily="34" charset="0"/>
              </a:rPr>
              <a:t>One of the heartbreaking things she said to me when she first divulged this, </a:t>
            </a:r>
            <a:r>
              <a:rPr lang="en-US" sz="3600" b="1" dirty="0">
                <a:solidFill>
                  <a:srgbClr val="002060"/>
                </a:solidFill>
                <a:latin typeface="Proxima Nova" panose="02000506030000020004" pitchFamily="2" charset="0"/>
                <a:ea typeface="Calibri" panose="020F0502020204030204" pitchFamily="34" charset="0"/>
              </a:rPr>
              <a:t>I wanted him to like me. Nobody normal ever liked me before.”</a:t>
            </a:r>
          </a:p>
          <a:p>
            <a:pPr>
              <a:buSzPct val="100000"/>
            </a:pPr>
            <a:endParaRPr lang="en-US" sz="3600" dirty="0">
              <a:solidFill>
                <a:srgbClr val="002060"/>
              </a:solidFill>
              <a:latin typeface="Proxima Nova" panose="02000506030000020004" pitchFamily="2" charset="0"/>
            </a:endParaRPr>
          </a:p>
        </p:txBody>
      </p:sp>
      <p:pic>
        <p:nvPicPr>
          <p:cNvPr id="2" name="Picture 1" descr="A collage of a woman who is standing in front of a brown background that represents a door or a closed room. ">
            <a:extLst>
              <a:ext uri="{FF2B5EF4-FFF2-40B4-BE49-F238E27FC236}">
                <a16:creationId xmlns:a16="http://schemas.microsoft.com/office/drawing/2014/main" id="{51AE5C5F-D6B5-3F8A-8AC7-448C8387E491}"/>
              </a:ext>
            </a:extLst>
          </p:cNvPr>
          <p:cNvPicPr>
            <a:picLocks noChangeAspect="1"/>
          </p:cNvPicPr>
          <p:nvPr/>
        </p:nvPicPr>
        <p:blipFill>
          <a:blip r:embed="rId3"/>
          <a:stretch>
            <a:fillRect/>
          </a:stretch>
        </p:blipFill>
        <p:spPr>
          <a:xfrm>
            <a:off x="14249400" y="2857500"/>
            <a:ext cx="2926229" cy="6326981"/>
          </a:xfrm>
          <a:prstGeom prst="rect">
            <a:avLst/>
          </a:prstGeom>
        </p:spPr>
      </p:pic>
    </p:spTree>
    <p:extLst>
      <p:ext uri="{BB962C8B-B14F-4D97-AF65-F5344CB8AC3E}">
        <p14:creationId xmlns:p14="http://schemas.microsoft.com/office/powerpoint/2010/main" val="35705095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E4771-DD2D-06C4-9ADD-5286BF7E2DC0}"/>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5D795D28-2B0C-B1B0-85F2-3A9F86EFE718}"/>
              </a:ext>
            </a:extLst>
          </p:cNvPr>
          <p:cNvSpPr/>
          <p:nvPr/>
        </p:nvSpPr>
        <p:spPr>
          <a:xfrm rot="262324">
            <a:off x="4950383" y="467673"/>
            <a:ext cx="8387233" cy="2760162"/>
          </a:xfrm>
          <a:custGeom>
            <a:avLst/>
            <a:gdLst/>
            <a:ahLst/>
            <a:cxnLst/>
            <a:rect l="l" t="t" r="r" b="b"/>
            <a:pathLst>
              <a:path w="8387233" h="2760162">
                <a:moveTo>
                  <a:pt x="0" y="0"/>
                </a:moveTo>
                <a:lnTo>
                  <a:pt x="8387234" y="0"/>
                </a:lnTo>
                <a:lnTo>
                  <a:pt x="8387234" y="2760162"/>
                </a:lnTo>
                <a:lnTo>
                  <a:pt x="0" y="276016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9D5AE227-B119-3FD2-533D-C8A11D4C2281}"/>
              </a:ext>
            </a:extLst>
          </p:cNvPr>
          <p:cNvSpPr/>
          <p:nvPr/>
        </p:nvSpPr>
        <p:spPr>
          <a:xfrm rot="5400000">
            <a:off x="1981200" y="3848100"/>
            <a:ext cx="1085850" cy="1085850"/>
          </a:xfrm>
          <a:custGeom>
            <a:avLst/>
            <a:gdLst/>
            <a:ahLst/>
            <a:cxnLst/>
            <a:rect l="l" t="t" r="r" b="b"/>
            <a:pathLst>
              <a:path w="1085850" h="1085850">
                <a:moveTo>
                  <a:pt x="0" y="0"/>
                </a:moveTo>
                <a:lnTo>
                  <a:pt x="1085850" y="0"/>
                </a:lnTo>
                <a:lnTo>
                  <a:pt x="1085850" y="1085850"/>
                </a:lnTo>
                <a:lnTo>
                  <a:pt x="0" y="10858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8" name="Freeform 8">
            <a:extLst>
              <a:ext uri="{FF2B5EF4-FFF2-40B4-BE49-F238E27FC236}">
                <a16:creationId xmlns:a16="http://schemas.microsoft.com/office/drawing/2014/main" id="{53307636-AABA-40CE-711C-76265ADA983D}"/>
              </a:ext>
            </a:extLst>
          </p:cNvPr>
          <p:cNvSpPr/>
          <p:nvPr/>
        </p:nvSpPr>
        <p:spPr>
          <a:xfrm rot="5400000">
            <a:off x="1981200" y="5521750"/>
            <a:ext cx="1085850" cy="1085850"/>
          </a:xfrm>
          <a:custGeom>
            <a:avLst/>
            <a:gdLst/>
            <a:ahLst/>
            <a:cxnLst/>
            <a:rect l="l" t="t" r="r" b="b"/>
            <a:pathLst>
              <a:path w="1085850" h="1085850">
                <a:moveTo>
                  <a:pt x="0" y="0"/>
                </a:moveTo>
                <a:lnTo>
                  <a:pt x="1085850" y="0"/>
                </a:lnTo>
                <a:lnTo>
                  <a:pt x="1085850" y="1085850"/>
                </a:lnTo>
                <a:lnTo>
                  <a:pt x="0" y="10858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a:extLst>
              <a:ext uri="{FF2B5EF4-FFF2-40B4-BE49-F238E27FC236}">
                <a16:creationId xmlns:a16="http://schemas.microsoft.com/office/drawing/2014/main" id="{EB649079-8D48-054A-36C3-9B5272C3B989}"/>
              </a:ext>
            </a:extLst>
          </p:cNvPr>
          <p:cNvSpPr/>
          <p:nvPr/>
        </p:nvSpPr>
        <p:spPr>
          <a:xfrm rot="5400000">
            <a:off x="1981200" y="8216979"/>
            <a:ext cx="1085850" cy="1085850"/>
          </a:xfrm>
          <a:custGeom>
            <a:avLst/>
            <a:gdLst/>
            <a:ahLst/>
            <a:cxnLst/>
            <a:rect l="l" t="t" r="r" b="b"/>
            <a:pathLst>
              <a:path w="1085850" h="1085850">
                <a:moveTo>
                  <a:pt x="0" y="0"/>
                </a:moveTo>
                <a:lnTo>
                  <a:pt x="1085850" y="0"/>
                </a:lnTo>
                <a:lnTo>
                  <a:pt x="1085850" y="1085850"/>
                </a:lnTo>
                <a:lnTo>
                  <a:pt x="0" y="108585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TextBox 10">
            <a:extLst>
              <a:ext uri="{FF2B5EF4-FFF2-40B4-BE49-F238E27FC236}">
                <a16:creationId xmlns:a16="http://schemas.microsoft.com/office/drawing/2014/main" id="{B187ACBF-2E31-050D-58CF-C8669D60477B}"/>
              </a:ext>
            </a:extLst>
          </p:cNvPr>
          <p:cNvSpPr txBox="1"/>
          <p:nvPr/>
        </p:nvSpPr>
        <p:spPr>
          <a:xfrm>
            <a:off x="4133053" y="1279233"/>
            <a:ext cx="10021894" cy="956159"/>
          </a:xfrm>
          <a:prstGeom prst="rect">
            <a:avLst/>
          </a:prstGeom>
        </p:spPr>
        <p:txBody>
          <a:bodyPr lIns="0" tIns="0" rIns="0" bIns="0" rtlCol="0" anchor="t">
            <a:spAutoFit/>
          </a:bodyPr>
          <a:lstStyle/>
          <a:p>
            <a:pPr algn="ctr">
              <a:lnSpc>
                <a:spcPts val="8200"/>
              </a:lnSpc>
              <a:spcBef>
                <a:spcPct val="0"/>
              </a:spcBef>
            </a:pPr>
            <a:r>
              <a:rPr lang="en-US" sz="6000" dirty="0">
                <a:solidFill>
                  <a:srgbClr val="FFFFFF"/>
                </a:solidFill>
                <a:latin typeface="Proxima Nova"/>
                <a:ea typeface="Proxima Nova"/>
                <a:cs typeface="Proxima Nova"/>
                <a:sym typeface="Proxima Nova"/>
              </a:rPr>
              <a:t>Reporting the Abuse</a:t>
            </a:r>
          </a:p>
        </p:txBody>
      </p:sp>
      <p:sp>
        <p:nvSpPr>
          <p:cNvPr id="11" name="TextBox 11">
            <a:extLst>
              <a:ext uri="{FF2B5EF4-FFF2-40B4-BE49-F238E27FC236}">
                <a16:creationId xmlns:a16="http://schemas.microsoft.com/office/drawing/2014/main" id="{F2D12665-FECD-F350-160F-ACFC3F7755FF}"/>
              </a:ext>
            </a:extLst>
          </p:cNvPr>
          <p:cNvSpPr txBox="1"/>
          <p:nvPr/>
        </p:nvSpPr>
        <p:spPr>
          <a:xfrm>
            <a:off x="3810000" y="3848100"/>
            <a:ext cx="11046975" cy="535788"/>
          </a:xfrm>
          <a:prstGeom prst="rect">
            <a:avLst/>
          </a:prstGeom>
        </p:spPr>
        <p:txBody>
          <a:bodyPr wrap="square" lIns="0" tIns="0" rIns="0" bIns="0" rtlCol="0" anchor="t">
            <a:spAutoFit/>
          </a:bodyPr>
          <a:lstStyle/>
          <a:p>
            <a:pPr>
              <a:lnSpc>
                <a:spcPts val="4528"/>
              </a:lnSpc>
              <a:spcBef>
                <a:spcPct val="0"/>
              </a:spcBef>
            </a:pPr>
            <a:r>
              <a:rPr lang="en-US" sz="3600" dirty="0">
                <a:solidFill>
                  <a:srgbClr val="002060"/>
                </a:solidFill>
                <a:latin typeface="Proxima Nova"/>
                <a:ea typeface="Proxima Nova"/>
                <a:cs typeface="Proxima Nova"/>
                <a:sym typeface="Proxima Nova"/>
              </a:rPr>
              <a:t>A police report was file but “Nothing ever came of it.”</a:t>
            </a:r>
          </a:p>
        </p:txBody>
      </p:sp>
      <p:sp>
        <p:nvSpPr>
          <p:cNvPr id="12" name="TextBox 12">
            <a:extLst>
              <a:ext uri="{FF2B5EF4-FFF2-40B4-BE49-F238E27FC236}">
                <a16:creationId xmlns:a16="http://schemas.microsoft.com/office/drawing/2014/main" id="{6BD38A37-49BD-4F95-63D5-EE6C278A77D1}"/>
              </a:ext>
            </a:extLst>
          </p:cNvPr>
          <p:cNvSpPr txBox="1"/>
          <p:nvPr/>
        </p:nvSpPr>
        <p:spPr>
          <a:xfrm>
            <a:off x="3809999" y="5219700"/>
            <a:ext cx="12783347" cy="1689950"/>
          </a:xfrm>
          <a:prstGeom prst="rect">
            <a:avLst/>
          </a:prstGeom>
        </p:spPr>
        <p:txBody>
          <a:bodyPr wrap="square" lIns="0" tIns="0" rIns="0" bIns="0" rtlCol="0" anchor="t">
            <a:spAutoFit/>
          </a:bodyPr>
          <a:lstStyle/>
          <a:p>
            <a:pPr>
              <a:lnSpc>
                <a:spcPts val="4528"/>
              </a:lnSpc>
              <a:spcBef>
                <a:spcPct val="0"/>
              </a:spcBef>
            </a:pPr>
            <a:r>
              <a:rPr lang="en-US" sz="3600" dirty="0">
                <a:solidFill>
                  <a:srgbClr val="002060"/>
                </a:solidFill>
                <a:latin typeface="Proxima Nova" panose="02000506030000020004" pitchFamily="2" charset="0"/>
                <a:ea typeface="Times New Roman" panose="02020603050405020304" pitchFamily="18" charset="0"/>
              </a:rPr>
              <a:t>“The minute that I said that I was being raped by my stepdad, everything stopped. All of a sudden, my teachers figured stuff out that they should have been figuring out ages ago.”</a:t>
            </a:r>
            <a:endParaRPr lang="en-US" sz="3600" dirty="0">
              <a:solidFill>
                <a:srgbClr val="002060"/>
              </a:solidFill>
              <a:latin typeface="Proxima Nova" panose="02000506030000020004" pitchFamily="2" charset="0"/>
              <a:ea typeface="Proxima Nova"/>
              <a:cs typeface="Proxima Nova"/>
              <a:sym typeface="Proxima Nova"/>
            </a:endParaRPr>
          </a:p>
        </p:txBody>
      </p:sp>
      <p:sp>
        <p:nvSpPr>
          <p:cNvPr id="13" name="TextBox 13">
            <a:extLst>
              <a:ext uri="{FF2B5EF4-FFF2-40B4-BE49-F238E27FC236}">
                <a16:creationId xmlns:a16="http://schemas.microsoft.com/office/drawing/2014/main" id="{78F3B446-5FA7-61A7-1FBC-46AE91929893}"/>
              </a:ext>
            </a:extLst>
          </p:cNvPr>
          <p:cNvSpPr txBox="1"/>
          <p:nvPr/>
        </p:nvSpPr>
        <p:spPr>
          <a:xfrm>
            <a:off x="3810000" y="7651909"/>
            <a:ext cx="12783347" cy="2215991"/>
          </a:xfrm>
          <a:prstGeom prst="rect">
            <a:avLst/>
          </a:prstGeom>
        </p:spPr>
        <p:txBody>
          <a:bodyPr wrap="square" lIns="0" tIns="0" rIns="0" bIns="0" rtlCol="0" anchor="t">
            <a:spAutoFit/>
          </a:bodyPr>
          <a:lstStyle/>
          <a:p>
            <a:pPr>
              <a:spcBef>
                <a:spcPts val="0"/>
              </a:spcBef>
            </a:pPr>
            <a:r>
              <a:rPr lang="en-US" sz="3600" dirty="0">
                <a:solidFill>
                  <a:srgbClr val="002060"/>
                </a:solidFill>
                <a:latin typeface="Proxima Nova" panose="02000506030000020004" pitchFamily="2" charset="0"/>
                <a:ea typeface="Times New Roman" panose="02020603050405020304" pitchFamily="18" charset="0"/>
              </a:rPr>
              <a:t>“Just recently, I came out to my family. They didn’t know the full extent of it. Once they found out that I was being beaten and raped, all this other stuff. That’s when they decided, I need help because I get panic attacks and horrible depression.”</a:t>
            </a:r>
          </a:p>
        </p:txBody>
      </p:sp>
      <p:pic>
        <p:nvPicPr>
          <p:cNvPr id="18" name="Content Placeholder 4" descr="A picture with words that say, We Believe You.">
            <a:extLst>
              <a:ext uri="{FF2B5EF4-FFF2-40B4-BE49-F238E27FC236}">
                <a16:creationId xmlns:a16="http://schemas.microsoft.com/office/drawing/2014/main" id="{881B1A91-8E09-7C4B-040C-EDAEEEEC47E4}"/>
              </a:ext>
            </a:extLst>
          </p:cNvPr>
          <p:cNvPicPr>
            <a:picLocks noChangeAspect="1"/>
          </p:cNvPicPr>
          <p:nvPr/>
        </p:nvPicPr>
        <p:blipFill rotWithShape="1">
          <a:blip r:embed="rId4"/>
          <a:stretch/>
        </p:blipFill>
        <p:spPr>
          <a:xfrm>
            <a:off x="612371" y="848784"/>
            <a:ext cx="2737657" cy="2520129"/>
          </a:xfrm>
          <a:prstGeom prst="rect">
            <a:avLst/>
          </a:prstGeom>
        </p:spPr>
      </p:pic>
      <p:pic>
        <p:nvPicPr>
          <p:cNvPr id="6" name="Picture 5" descr="A white sign with blue writing. The words say You Are Brave.">
            <a:extLst>
              <a:ext uri="{FF2B5EF4-FFF2-40B4-BE49-F238E27FC236}">
                <a16:creationId xmlns:a16="http://schemas.microsoft.com/office/drawing/2014/main" id="{6D6E2BAE-64B2-48FA-E13E-9E4AA01CD5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011400" y="1485900"/>
            <a:ext cx="2714195" cy="3657600"/>
          </a:xfrm>
          <a:prstGeom prst="rect">
            <a:avLst/>
          </a:prstGeom>
        </p:spPr>
      </p:pic>
    </p:spTree>
    <p:extLst>
      <p:ext uri="{BB962C8B-B14F-4D97-AF65-F5344CB8AC3E}">
        <p14:creationId xmlns:p14="http://schemas.microsoft.com/office/powerpoint/2010/main" val="64517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54369-504C-7EC9-081B-C73E9FB256C6}"/>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910A111D-1A45-F807-A823-D0A58A2C8174}"/>
              </a:ext>
            </a:extLst>
          </p:cNvPr>
          <p:cNvSpPr/>
          <p:nvPr/>
        </p:nvSpPr>
        <p:spPr>
          <a:xfrm rot="185655">
            <a:off x="4812239" y="481355"/>
            <a:ext cx="8663519" cy="1979183"/>
          </a:xfrm>
          <a:custGeom>
            <a:avLst/>
            <a:gdLst/>
            <a:ahLst/>
            <a:cxnLst/>
            <a:rect l="l" t="t" r="r" b="b"/>
            <a:pathLst>
              <a:path w="8663519" h="2851085">
                <a:moveTo>
                  <a:pt x="0" y="0"/>
                </a:moveTo>
                <a:lnTo>
                  <a:pt x="8663518" y="0"/>
                </a:lnTo>
                <a:lnTo>
                  <a:pt x="8663518" y="2851085"/>
                </a:lnTo>
                <a:lnTo>
                  <a:pt x="0" y="28510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0" name="TextBox 10">
            <a:extLst>
              <a:ext uri="{FF2B5EF4-FFF2-40B4-BE49-F238E27FC236}">
                <a16:creationId xmlns:a16="http://schemas.microsoft.com/office/drawing/2014/main" id="{EFB558BB-2C4C-70D1-50B1-87F4F8669BD7}"/>
              </a:ext>
            </a:extLst>
          </p:cNvPr>
          <p:cNvSpPr txBox="1"/>
          <p:nvPr/>
        </p:nvSpPr>
        <p:spPr>
          <a:xfrm>
            <a:off x="5051200" y="833640"/>
            <a:ext cx="9121999" cy="960263"/>
          </a:xfrm>
          <a:prstGeom prst="rect">
            <a:avLst/>
          </a:prstGeom>
        </p:spPr>
        <p:txBody>
          <a:bodyPr wrap="square" lIns="0" tIns="0" rIns="0" bIns="0" rtlCol="0" anchor="t">
            <a:spAutoFit/>
          </a:bodyPr>
          <a:lstStyle/>
          <a:p>
            <a:pPr algn="ctr">
              <a:lnSpc>
                <a:spcPts val="8200"/>
              </a:lnSpc>
            </a:pPr>
            <a:r>
              <a:rPr lang="en-US" sz="6000" dirty="0">
                <a:solidFill>
                  <a:srgbClr val="FFFFFF"/>
                </a:solidFill>
                <a:latin typeface="Proxima Nova" panose="02000506030000020004" pitchFamily="2" charset="0"/>
                <a:ea typeface="Proxima Nova"/>
                <a:cs typeface="Proxima Nova"/>
                <a:sym typeface="Proxima Nova"/>
              </a:rPr>
              <a:t>Devastating Impact</a:t>
            </a:r>
          </a:p>
        </p:txBody>
      </p:sp>
      <p:sp>
        <p:nvSpPr>
          <p:cNvPr id="11" name="TextBox 11">
            <a:extLst>
              <a:ext uri="{FF2B5EF4-FFF2-40B4-BE49-F238E27FC236}">
                <a16:creationId xmlns:a16="http://schemas.microsoft.com/office/drawing/2014/main" id="{2971CEFF-1744-D4FE-0179-4E544D93C618}"/>
              </a:ext>
            </a:extLst>
          </p:cNvPr>
          <p:cNvSpPr txBox="1"/>
          <p:nvPr/>
        </p:nvSpPr>
        <p:spPr>
          <a:xfrm>
            <a:off x="1219200" y="2973122"/>
            <a:ext cx="12303660" cy="6647974"/>
          </a:xfrm>
          <a:prstGeom prst="rect">
            <a:avLst/>
          </a:prstGeom>
        </p:spPr>
        <p:txBody>
          <a:bodyPr wrap="square" lIns="0" tIns="0" rIns="0" bIns="0" rtlCol="0" anchor="t">
            <a:spAutoFit/>
          </a:bodyPr>
          <a:lstStyle/>
          <a:p>
            <a:pPr marL="571500" indent="-571500">
              <a:buSzPct val="100000"/>
              <a:buFont typeface="Wingdings" pitchFamily="2" charset="2"/>
              <a:buChar char="§"/>
            </a:pPr>
            <a:r>
              <a:rPr lang="en-US" sz="3600" dirty="0">
                <a:solidFill>
                  <a:srgbClr val="002060"/>
                </a:solidFill>
                <a:latin typeface="Proxima Nova" panose="02000506030000020004" pitchFamily="2" charset="0"/>
              </a:rPr>
              <a:t>Symptoms of trauma lasted for months,  years, or throughout their lives </a:t>
            </a:r>
          </a:p>
          <a:p>
            <a:pPr>
              <a:buSzPct val="100000"/>
            </a:pPr>
            <a:endParaRPr lang="en-US" sz="3600" dirty="0">
              <a:solidFill>
                <a:srgbClr val="002060"/>
              </a:solidFill>
              <a:latin typeface="Proxima Nova" panose="02000506030000020004" pitchFamily="2" charset="0"/>
            </a:endParaRPr>
          </a:p>
          <a:p>
            <a:pPr marL="571500" indent="-571500">
              <a:buSzPct val="100000"/>
              <a:buFont typeface="Wingdings" pitchFamily="2" charset="2"/>
              <a:buChar char="§"/>
            </a:pPr>
            <a:r>
              <a:rPr lang="en-US" sz="3600" dirty="0">
                <a:solidFill>
                  <a:srgbClr val="002060"/>
                </a:solidFill>
                <a:latin typeface="Proxima Nova" panose="02000506030000020004" pitchFamily="2" charset="0"/>
              </a:rPr>
              <a:t>Recurrent memories, upsetting dreams, emotional blunting</a:t>
            </a:r>
          </a:p>
          <a:p>
            <a:pPr>
              <a:buSzPct val="100000"/>
            </a:pPr>
            <a:endParaRPr lang="en-US" sz="3600" dirty="0">
              <a:solidFill>
                <a:srgbClr val="002060"/>
              </a:solidFill>
              <a:latin typeface="Proxima Nova" panose="02000506030000020004" pitchFamily="2" charset="0"/>
            </a:endParaRPr>
          </a:p>
          <a:p>
            <a:pPr marL="571500" indent="-571500">
              <a:buSzPct val="100000"/>
              <a:buFont typeface="Wingdings" pitchFamily="2" charset="2"/>
              <a:buChar char="§"/>
            </a:pPr>
            <a:r>
              <a:rPr lang="en-US" sz="3600" dirty="0">
                <a:solidFill>
                  <a:srgbClr val="002060"/>
                </a:solidFill>
                <a:latin typeface="Proxima Nova" panose="02000506030000020004" pitchFamily="2" charset="0"/>
              </a:rPr>
              <a:t>Not able to do activities of daily living</a:t>
            </a:r>
          </a:p>
          <a:p>
            <a:pPr>
              <a:buSzPct val="100000"/>
            </a:pPr>
            <a:endParaRPr lang="en-US" sz="3600" dirty="0">
              <a:solidFill>
                <a:srgbClr val="002060"/>
              </a:solidFill>
              <a:latin typeface="Proxima Nova" panose="02000506030000020004" pitchFamily="2" charset="0"/>
            </a:endParaRPr>
          </a:p>
          <a:p>
            <a:pPr marL="571500" indent="-571500">
              <a:buSzPct val="100000"/>
              <a:buFont typeface="Wingdings" pitchFamily="2" charset="2"/>
              <a:buChar char="§"/>
            </a:pPr>
            <a:r>
              <a:rPr lang="en-US" sz="3600" dirty="0">
                <a:solidFill>
                  <a:srgbClr val="002060"/>
                </a:solidFill>
                <a:latin typeface="Proxima Nova" panose="02000506030000020004" pitchFamily="2" charset="0"/>
              </a:rPr>
              <a:t>Impact on quality of life and mental health</a:t>
            </a:r>
          </a:p>
          <a:p>
            <a:pPr marL="783771" lvl="1" indent="-326571">
              <a:buSzPct val="100000"/>
              <a:buFont typeface="Arial"/>
              <a:buChar char="–"/>
            </a:pPr>
            <a:r>
              <a:rPr lang="en-US" sz="3600" dirty="0">
                <a:solidFill>
                  <a:srgbClr val="002060"/>
                </a:solidFill>
                <a:latin typeface="Proxima Nova" panose="02000506030000020004" pitchFamily="2" charset="0"/>
              </a:rPr>
              <a:t>Self-blame, depression, fear, shame</a:t>
            </a:r>
          </a:p>
          <a:p>
            <a:pPr marL="783771" lvl="1" indent="-326571">
              <a:buSzPct val="100000"/>
              <a:buFont typeface="Arial"/>
              <a:buChar char="–"/>
            </a:pPr>
            <a:r>
              <a:rPr lang="en-US" sz="3600" dirty="0">
                <a:solidFill>
                  <a:srgbClr val="002060"/>
                </a:solidFill>
                <a:latin typeface="Proxima Nova" panose="02000506030000020004" pitchFamily="2" charset="0"/>
              </a:rPr>
              <a:t>Not able to maintain/build new relationships</a:t>
            </a:r>
          </a:p>
          <a:p>
            <a:pPr lvl="1">
              <a:buSzPct val="100000"/>
            </a:pPr>
            <a:endParaRPr lang="en-US" sz="3600" dirty="0">
              <a:solidFill>
                <a:srgbClr val="002060"/>
              </a:solidFill>
              <a:latin typeface="Proxima Nova" panose="02000506030000020004" pitchFamily="2" charset="0"/>
            </a:endParaRPr>
          </a:p>
          <a:p>
            <a:pPr lvl="1"/>
            <a:r>
              <a:rPr lang="en-US" sz="3600" b="1" dirty="0">
                <a:solidFill>
                  <a:srgbClr val="002060"/>
                </a:solidFill>
                <a:latin typeface="Proxima Nova" panose="02000506030000020004" pitchFamily="2" charset="0"/>
              </a:rPr>
              <a:t>“I had times where I was, like, Do I matter?”</a:t>
            </a:r>
          </a:p>
        </p:txBody>
      </p:sp>
      <p:pic>
        <p:nvPicPr>
          <p:cNvPr id="2" name="Picture 1" descr="Pencil drawing of a male who is not smilig. Facial expression appears unsure and withdrawn.">
            <a:extLst>
              <a:ext uri="{FF2B5EF4-FFF2-40B4-BE49-F238E27FC236}">
                <a16:creationId xmlns:a16="http://schemas.microsoft.com/office/drawing/2014/main" id="{CF6C54A7-3595-BCBC-5301-5E9C08530C04}"/>
              </a:ext>
            </a:extLst>
          </p:cNvPr>
          <p:cNvPicPr>
            <a:picLocks noChangeAspect="1"/>
          </p:cNvPicPr>
          <p:nvPr/>
        </p:nvPicPr>
        <p:blipFill rotWithShape="1">
          <a:blip r:embed="rId3"/>
          <a:srcRect r="1" b="5563"/>
          <a:stretch/>
        </p:blipFill>
        <p:spPr>
          <a:xfrm>
            <a:off x="13939001" y="2378568"/>
            <a:ext cx="4110323" cy="5646113"/>
          </a:xfrm>
          <a:prstGeom prst="rect">
            <a:avLst/>
          </a:prstGeom>
          <a:effectLst/>
        </p:spPr>
      </p:pic>
    </p:spTree>
    <p:extLst>
      <p:ext uri="{BB962C8B-B14F-4D97-AF65-F5344CB8AC3E}">
        <p14:creationId xmlns:p14="http://schemas.microsoft.com/office/powerpoint/2010/main" val="10731734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F0F45-DDE5-4E01-081B-29896A020076}"/>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ECA093B0-0650-5B65-708E-79739D4D263B}"/>
              </a:ext>
            </a:extLst>
          </p:cNvPr>
          <p:cNvSpPr/>
          <p:nvPr/>
        </p:nvSpPr>
        <p:spPr>
          <a:xfrm rot="185655">
            <a:off x="4812239" y="481355"/>
            <a:ext cx="8663519" cy="1979183"/>
          </a:xfrm>
          <a:custGeom>
            <a:avLst/>
            <a:gdLst/>
            <a:ahLst/>
            <a:cxnLst/>
            <a:rect l="l" t="t" r="r" b="b"/>
            <a:pathLst>
              <a:path w="8663519" h="2851085">
                <a:moveTo>
                  <a:pt x="0" y="0"/>
                </a:moveTo>
                <a:lnTo>
                  <a:pt x="8663518" y="0"/>
                </a:lnTo>
                <a:lnTo>
                  <a:pt x="8663518" y="2851085"/>
                </a:lnTo>
                <a:lnTo>
                  <a:pt x="0" y="28510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Freeform 9">
            <a:extLst>
              <a:ext uri="{FF2B5EF4-FFF2-40B4-BE49-F238E27FC236}">
                <a16:creationId xmlns:a16="http://schemas.microsoft.com/office/drawing/2014/main" id="{3A26A504-33BA-E91E-759F-D125C43E4429}"/>
              </a:ext>
            </a:extLst>
          </p:cNvPr>
          <p:cNvSpPr/>
          <p:nvPr/>
        </p:nvSpPr>
        <p:spPr>
          <a:xfrm>
            <a:off x="15798145" y="-425300"/>
            <a:ext cx="1202216" cy="5956925"/>
          </a:xfrm>
          <a:custGeom>
            <a:avLst/>
            <a:gdLst/>
            <a:ahLst/>
            <a:cxnLst/>
            <a:rect l="l" t="t" r="r" b="b"/>
            <a:pathLst>
              <a:path w="1202216" h="5956925">
                <a:moveTo>
                  <a:pt x="0" y="0"/>
                </a:moveTo>
                <a:lnTo>
                  <a:pt x="1202216" y="0"/>
                </a:lnTo>
                <a:lnTo>
                  <a:pt x="1202216" y="5956925"/>
                </a:lnTo>
                <a:lnTo>
                  <a:pt x="0" y="595692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TextBox 10">
            <a:extLst>
              <a:ext uri="{FF2B5EF4-FFF2-40B4-BE49-F238E27FC236}">
                <a16:creationId xmlns:a16="http://schemas.microsoft.com/office/drawing/2014/main" id="{CA87FDA3-6DD3-6B50-EBF8-A26F826CD8D0}"/>
              </a:ext>
            </a:extLst>
          </p:cNvPr>
          <p:cNvSpPr txBox="1"/>
          <p:nvPr/>
        </p:nvSpPr>
        <p:spPr>
          <a:xfrm>
            <a:off x="5051201" y="833640"/>
            <a:ext cx="8185598" cy="986937"/>
          </a:xfrm>
          <a:prstGeom prst="rect">
            <a:avLst/>
          </a:prstGeom>
        </p:spPr>
        <p:txBody>
          <a:bodyPr lIns="0" tIns="0" rIns="0" bIns="0" rtlCol="0" anchor="t">
            <a:spAutoFit/>
          </a:bodyPr>
          <a:lstStyle/>
          <a:p>
            <a:pPr algn="ctr">
              <a:lnSpc>
                <a:spcPts val="8200"/>
              </a:lnSpc>
            </a:pPr>
            <a:r>
              <a:rPr lang="en-US" sz="6000" dirty="0">
                <a:solidFill>
                  <a:srgbClr val="FFFFFF"/>
                </a:solidFill>
                <a:latin typeface="Proxima Nova" panose="02000506030000020004" pitchFamily="2" charset="0"/>
                <a:ea typeface="Proxima Nova"/>
                <a:cs typeface="Proxima Nova"/>
                <a:sym typeface="Proxima Nova"/>
              </a:rPr>
              <a:t>Family Experiences</a:t>
            </a:r>
          </a:p>
        </p:txBody>
      </p:sp>
      <p:sp>
        <p:nvSpPr>
          <p:cNvPr id="11" name="TextBox 11">
            <a:extLst>
              <a:ext uri="{FF2B5EF4-FFF2-40B4-BE49-F238E27FC236}">
                <a16:creationId xmlns:a16="http://schemas.microsoft.com/office/drawing/2014/main" id="{AADEADA2-8D3C-C642-30E5-C345D43D2CE9}"/>
              </a:ext>
            </a:extLst>
          </p:cNvPr>
          <p:cNvSpPr txBox="1"/>
          <p:nvPr/>
        </p:nvSpPr>
        <p:spPr>
          <a:xfrm>
            <a:off x="2590799" y="2973122"/>
            <a:ext cx="13207345" cy="6401753"/>
          </a:xfrm>
          <a:prstGeom prst="rect">
            <a:avLst/>
          </a:prstGeom>
        </p:spPr>
        <p:txBody>
          <a:bodyPr wrap="square" lIns="0" tIns="0" rIns="0" bIns="0" rtlCol="0" anchor="t">
            <a:spAutoFit/>
          </a:bodyPr>
          <a:lstStyle/>
          <a:p>
            <a:pPr marL="571500" indent="-571500">
              <a:buSzPct val="100000"/>
              <a:buFont typeface="Wingdings" pitchFamily="2" charset="2"/>
              <a:buChar char="§"/>
            </a:pPr>
            <a:r>
              <a:rPr lang="en-US" sz="3200" dirty="0">
                <a:solidFill>
                  <a:srgbClr val="002060"/>
                </a:solidFill>
                <a:latin typeface="Proxima Nova" panose="02000506030000020004" pitchFamily="2" charset="0"/>
                <a:cs typeface="Calibri" panose="020F0502020204030204" pitchFamily="34" charset="0"/>
              </a:rPr>
              <a:t>Daughter met perpetrator on social media site. He told her that she was not brave enough to allow him to take pictures of her unclothed body. “It’s put a wedge between her (daughter) and my relationship. We used to be extremely close.”</a:t>
            </a:r>
          </a:p>
          <a:p>
            <a:pPr>
              <a:buSzPct val="100000"/>
            </a:pPr>
            <a:endParaRPr lang="en-US" sz="3200" dirty="0">
              <a:solidFill>
                <a:srgbClr val="002060"/>
              </a:solidFill>
              <a:latin typeface="Proxima Nova" panose="02000506030000020004" pitchFamily="2" charset="0"/>
              <a:cs typeface="Calibri" panose="020F0502020204030204" pitchFamily="34" charset="0"/>
            </a:endParaRPr>
          </a:p>
          <a:p>
            <a:pPr marL="571500" indent="-571500">
              <a:buSzPct val="100000"/>
              <a:buFont typeface="Wingdings" pitchFamily="2" charset="2"/>
              <a:buChar char="§"/>
            </a:pPr>
            <a:r>
              <a:rPr lang="en-US" sz="3200" dirty="0">
                <a:solidFill>
                  <a:srgbClr val="002060"/>
                </a:solidFill>
                <a:latin typeface="Proxima Nova" panose="02000506030000020004" pitchFamily="2" charset="0"/>
                <a:cs typeface="Calibri" panose="020F0502020204030204" pitchFamily="34" charset="0"/>
              </a:rPr>
              <a:t>Child was bullied in high school. Peers laughed at him and told him “some really horrible things” in front of his classroom. He was also videotaped while in the restroom.</a:t>
            </a:r>
          </a:p>
          <a:p>
            <a:pPr>
              <a:buSzPct val="100000"/>
            </a:pPr>
            <a:endParaRPr lang="en-US" sz="3200" dirty="0">
              <a:solidFill>
                <a:srgbClr val="002060"/>
              </a:solidFill>
              <a:latin typeface="Proxima Nova" panose="02000506030000020004" pitchFamily="2" charset="0"/>
              <a:cs typeface="Calibri" panose="020F0502020204030204" pitchFamily="34" charset="0"/>
            </a:endParaRPr>
          </a:p>
          <a:p>
            <a:pPr marL="571500" indent="-571500">
              <a:buSzPct val="100000"/>
              <a:buFont typeface="Wingdings" pitchFamily="2" charset="2"/>
              <a:buChar char="§"/>
            </a:pPr>
            <a:r>
              <a:rPr lang="en-US" sz="3200" dirty="0">
                <a:solidFill>
                  <a:srgbClr val="002060"/>
                </a:solidFill>
                <a:latin typeface="Proxima Nova" panose="02000506030000020004" pitchFamily="2" charset="0"/>
                <a:cs typeface="Calibri" panose="020F0502020204030204" pitchFamily="34" charset="0"/>
              </a:rPr>
              <a:t>A male college student lived on campus and was controlled by a female student. She convinced him that, “He shouldn’t lean on us (parents) and that he could lean on her. Then she had sex with him, because she knew that could manipulate him.” </a:t>
            </a:r>
          </a:p>
        </p:txBody>
      </p:sp>
      <p:sp>
        <p:nvSpPr>
          <p:cNvPr id="16" name="Freeform 16">
            <a:extLst>
              <a:ext uri="{FF2B5EF4-FFF2-40B4-BE49-F238E27FC236}">
                <a16:creationId xmlns:a16="http://schemas.microsoft.com/office/drawing/2014/main" id="{532B2F5D-5B60-08E2-B058-F0D980B9BDCA}"/>
              </a:ext>
            </a:extLst>
          </p:cNvPr>
          <p:cNvSpPr/>
          <p:nvPr/>
        </p:nvSpPr>
        <p:spPr>
          <a:xfrm rot="-10800000">
            <a:off x="1028700" y="4799620"/>
            <a:ext cx="1202216" cy="5956925"/>
          </a:xfrm>
          <a:custGeom>
            <a:avLst/>
            <a:gdLst/>
            <a:ahLst/>
            <a:cxnLst/>
            <a:rect l="l" t="t" r="r" b="b"/>
            <a:pathLst>
              <a:path w="1202216" h="5956925">
                <a:moveTo>
                  <a:pt x="0" y="0"/>
                </a:moveTo>
                <a:lnTo>
                  <a:pt x="1202216" y="0"/>
                </a:lnTo>
                <a:lnTo>
                  <a:pt x="1202216" y="5956925"/>
                </a:lnTo>
                <a:lnTo>
                  <a:pt x="0" y="595692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7" name="Freeform 17">
            <a:extLst>
              <a:ext uri="{FF2B5EF4-FFF2-40B4-BE49-F238E27FC236}">
                <a16:creationId xmlns:a16="http://schemas.microsoft.com/office/drawing/2014/main" id="{EE168AA6-4F14-FEE7-E003-6952D90D7F2B}"/>
              </a:ext>
            </a:extLst>
          </p:cNvPr>
          <p:cNvSpPr/>
          <p:nvPr/>
        </p:nvSpPr>
        <p:spPr>
          <a:xfrm>
            <a:off x="0" y="0"/>
            <a:ext cx="2965260" cy="2965260"/>
          </a:xfrm>
          <a:custGeom>
            <a:avLst/>
            <a:gdLst/>
            <a:ahLst/>
            <a:cxnLst/>
            <a:rect l="l" t="t" r="r" b="b"/>
            <a:pathLst>
              <a:path w="2965260" h="2965260">
                <a:moveTo>
                  <a:pt x="0" y="0"/>
                </a:moveTo>
                <a:lnTo>
                  <a:pt x="2965260" y="0"/>
                </a:lnTo>
                <a:lnTo>
                  <a:pt x="2965260" y="2965260"/>
                </a:lnTo>
                <a:lnTo>
                  <a:pt x="0" y="2965260"/>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9435196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1D863-AC18-3972-8E85-C2CEB6F982FC}"/>
            </a:ext>
          </a:extLst>
        </p:cNvPr>
        <p:cNvGrpSpPr/>
        <p:nvPr/>
      </p:nvGrpSpPr>
      <p:grpSpPr>
        <a:xfrm>
          <a:off x="0" y="0"/>
          <a:ext cx="0" cy="0"/>
          <a:chOff x="0" y="0"/>
          <a:chExt cx="0" cy="0"/>
        </a:xfrm>
      </p:grpSpPr>
      <p:sp>
        <p:nvSpPr>
          <p:cNvPr id="3" name="Freeform 3">
            <a:extLst>
              <a:ext uri="{FF2B5EF4-FFF2-40B4-BE49-F238E27FC236}">
                <a16:creationId xmlns:a16="http://schemas.microsoft.com/office/drawing/2014/main" id="{6F67CFF5-A59E-E0B6-F9A9-FA2F05DE6EC5}"/>
              </a:ext>
            </a:extLst>
          </p:cNvPr>
          <p:cNvSpPr/>
          <p:nvPr/>
        </p:nvSpPr>
        <p:spPr>
          <a:xfrm rot="185655">
            <a:off x="4812239" y="481355"/>
            <a:ext cx="8663519" cy="1979183"/>
          </a:xfrm>
          <a:custGeom>
            <a:avLst/>
            <a:gdLst/>
            <a:ahLst/>
            <a:cxnLst/>
            <a:rect l="l" t="t" r="r" b="b"/>
            <a:pathLst>
              <a:path w="8663519" h="2851085">
                <a:moveTo>
                  <a:pt x="0" y="0"/>
                </a:moveTo>
                <a:lnTo>
                  <a:pt x="8663518" y="0"/>
                </a:lnTo>
                <a:lnTo>
                  <a:pt x="8663518" y="2851085"/>
                </a:lnTo>
                <a:lnTo>
                  <a:pt x="0" y="28510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Freeform 9">
            <a:extLst>
              <a:ext uri="{FF2B5EF4-FFF2-40B4-BE49-F238E27FC236}">
                <a16:creationId xmlns:a16="http://schemas.microsoft.com/office/drawing/2014/main" id="{5BCBD299-A88A-5CFE-3BCC-1325A906F10A}"/>
              </a:ext>
              <a:ext uri="{C183D7F6-B498-43B3-948B-1728B52AA6E4}">
                <adec:decorative xmlns:adec="http://schemas.microsoft.com/office/drawing/2017/decorative" val="1"/>
              </a:ext>
            </a:extLst>
          </p:cNvPr>
          <p:cNvSpPr/>
          <p:nvPr/>
        </p:nvSpPr>
        <p:spPr>
          <a:xfrm>
            <a:off x="15798145" y="-425300"/>
            <a:ext cx="1202216" cy="5956925"/>
          </a:xfrm>
          <a:custGeom>
            <a:avLst/>
            <a:gdLst/>
            <a:ahLst/>
            <a:cxnLst/>
            <a:rect l="l" t="t" r="r" b="b"/>
            <a:pathLst>
              <a:path w="1202216" h="5956925">
                <a:moveTo>
                  <a:pt x="0" y="0"/>
                </a:moveTo>
                <a:lnTo>
                  <a:pt x="1202216" y="0"/>
                </a:lnTo>
                <a:lnTo>
                  <a:pt x="1202216" y="5956925"/>
                </a:lnTo>
                <a:lnTo>
                  <a:pt x="0" y="595692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TextBox 10">
            <a:extLst>
              <a:ext uri="{FF2B5EF4-FFF2-40B4-BE49-F238E27FC236}">
                <a16:creationId xmlns:a16="http://schemas.microsoft.com/office/drawing/2014/main" id="{46F998D7-D7F0-B922-2153-61CB10CC4E4E}"/>
              </a:ext>
            </a:extLst>
          </p:cNvPr>
          <p:cNvSpPr txBox="1"/>
          <p:nvPr/>
        </p:nvSpPr>
        <p:spPr>
          <a:xfrm>
            <a:off x="5051201" y="833640"/>
            <a:ext cx="8185598" cy="960263"/>
          </a:xfrm>
          <a:prstGeom prst="rect">
            <a:avLst/>
          </a:prstGeom>
        </p:spPr>
        <p:txBody>
          <a:bodyPr lIns="0" tIns="0" rIns="0" bIns="0" rtlCol="0" anchor="t">
            <a:spAutoFit/>
          </a:bodyPr>
          <a:lstStyle/>
          <a:p>
            <a:pPr algn="ctr">
              <a:lnSpc>
                <a:spcPts val="8200"/>
              </a:lnSpc>
            </a:pPr>
            <a:r>
              <a:rPr lang="en-US" sz="6000" dirty="0">
                <a:solidFill>
                  <a:srgbClr val="FFFFFF"/>
                </a:solidFill>
                <a:latin typeface="Proxima Nova" panose="02000506030000020004" pitchFamily="2" charset="0"/>
                <a:ea typeface="Proxima Nova"/>
                <a:cs typeface="Proxima Nova"/>
                <a:sym typeface="Proxima Nova"/>
              </a:rPr>
              <a:t>Family Experiences</a:t>
            </a:r>
          </a:p>
        </p:txBody>
      </p:sp>
      <p:sp>
        <p:nvSpPr>
          <p:cNvPr id="11" name="TextBox 11">
            <a:extLst>
              <a:ext uri="{FF2B5EF4-FFF2-40B4-BE49-F238E27FC236}">
                <a16:creationId xmlns:a16="http://schemas.microsoft.com/office/drawing/2014/main" id="{CD2A2AE3-C4E0-2DA0-46E6-00B8EF5050A7}"/>
              </a:ext>
            </a:extLst>
          </p:cNvPr>
          <p:cNvSpPr txBox="1"/>
          <p:nvPr/>
        </p:nvSpPr>
        <p:spPr>
          <a:xfrm>
            <a:off x="2590799" y="2973122"/>
            <a:ext cx="13207345" cy="6401753"/>
          </a:xfrm>
          <a:prstGeom prst="rect">
            <a:avLst/>
          </a:prstGeom>
        </p:spPr>
        <p:txBody>
          <a:bodyPr wrap="square" lIns="0" tIns="0" rIns="0" bIns="0" rtlCol="0" anchor="t">
            <a:spAutoFit/>
          </a:bodyPr>
          <a:lstStyle/>
          <a:p>
            <a:r>
              <a:rPr lang="en-US" sz="3200" dirty="0">
                <a:solidFill>
                  <a:srgbClr val="002060"/>
                </a:solidFill>
                <a:latin typeface="Proxima Nova" panose="02000506030000020004" pitchFamily="2" charset="0"/>
              </a:rPr>
              <a:t>A male college student lived on campus and was controlled by a female student who “targeted him and purposely messed with him and destroyed him.”</a:t>
            </a:r>
          </a:p>
          <a:p>
            <a:endParaRPr lang="en-US" sz="3200" dirty="0">
              <a:solidFill>
                <a:srgbClr val="002060"/>
              </a:solidFill>
              <a:latin typeface="Proxima Nova" panose="02000506030000020004" pitchFamily="2" charset="0"/>
            </a:endParaRPr>
          </a:p>
          <a:p>
            <a:pPr marL="742950" lvl="1" indent="-285750">
              <a:buFont typeface="Arial" pitchFamily="34" charset="0"/>
              <a:buChar char="–"/>
            </a:pPr>
            <a:r>
              <a:rPr lang="en-US" sz="3200" dirty="0">
                <a:solidFill>
                  <a:srgbClr val="002060"/>
                </a:solidFill>
                <a:latin typeface="Proxima Nova" panose="02000506030000020004" pitchFamily="2" charset="0"/>
              </a:rPr>
              <a:t>“She </a:t>
            </a:r>
            <a:r>
              <a:rPr lang="en-US" sz="3200" dirty="0">
                <a:solidFill>
                  <a:srgbClr val="002060"/>
                </a:solidFill>
                <a:latin typeface="Proxima Nova" panose="02000506030000020004" pitchFamily="2" charset="0"/>
                <a:cs typeface="Arial" panose="020B0604020202020204" pitchFamily="34" charset="0"/>
              </a:rPr>
              <a:t>had him sleeping from 4 a.m. to 5 p.m. He was only eating one meal a day. All of this was done so that she could break him down and manipulate him.”</a:t>
            </a:r>
          </a:p>
          <a:p>
            <a:pPr marL="685800" lvl="1" indent="0">
              <a:buNone/>
            </a:pPr>
            <a:endParaRPr lang="en-US" sz="3200" dirty="0">
              <a:solidFill>
                <a:srgbClr val="002060"/>
              </a:solidFill>
              <a:latin typeface="Proxima Nova" panose="02000506030000020004" pitchFamily="2" charset="0"/>
            </a:endParaRPr>
          </a:p>
          <a:p>
            <a:pPr marL="742950" lvl="1" indent="-285750">
              <a:buFont typeface="Arial" pitchFamily="34" charset="0"/>
              <a:buChar char="–"/>
            </a:pPr>
            <a:r>
              <a:rPr lang="en-US" sz="3200" dirty="0">
                <a:solidFill>
                  <a:srgbClr val="002060"/>
                </a:solidFill>
                <a:latin typeface="Proxima Nova" panose="02000506030000020004" pitchFamily="2" charset="0"/>
              </a:rPr>
              <a:t>She convinced him that “he really shouldn’t lean on us (parents) and that he could lean on her. That was kind of the first step. Then she had sex with him, because she knew that could manipulate him.” </a:t>
            </a:r>
          </a:p>
          <a:p>
            <a:pPr marL="685800" lvl="1" indent="0">
              <a:buNone/>
            </a:pPr>
            <a:endParaRPr lang="en-US" sz="3200" dirty="0">
              <a:solidFill>
                <a:srgbClr val="002060"/>
              </a:solidFill>
              <a:latin typeface="Proxima Nova" panose="02000506030000020004" pitchFamily="2" charset="0"/>
            </a:endParaRPr>
          </a:p>
          <a:p>
            <a:pPr marL="571500" indent="-571500">
              <a:buSzPct val="100000"/>
              <a:buFont typeface="Wingdings" pitchFamily="2" charset="2"/>
              <a:buChar char="§"/>
            </a:pPr>
            <a:endParaRPr lang="en-US" sz="3200" dirty="0">
              <a:solidFill>
                <a:srgbClr val="002060"/>
              </a:solidFill>
              <a:latin typeface="Proxima Nova" panose="02000506030000020004" pitchFamily="2" charset="0"/>
            </a:endParaRPr>
          </a:p>
        </p:txBody>
      </p:sp>
      <p:sp>
        <p:nvSpPr>
          <p:cNvPr id="16" name="Freeform 16">
            <a:extLst>
              <a:ext uri="{FF2B5EF4-FFF2-40B4-BE49-F238E27FC236}">
                <a16:creationId xmlns:a16="http://schemas.microsoft.com/office/drawing/2014/main" id="{4669184F-2671-E844-6C78-B31974F0389B}"/>
              </a:ext>
              <a:ext uri="{C183D7F6-B498-43B3-948B-1728B52AA6E4}">
                <adec:decorative xmlns:adec="http://schemas.microsoft.com/office/drawing/2017/decorative" val="1"/>
              </a:ext>
            </a:extLst>
          </p:cNvPr>
          <p:cNvSpPr/>
          <p:nvPr/>
        </p:nvSpPr>
        <p:spPr>
          <a:xfrm rot="-10800000">
            <a:off x="1028700" y="4799620"/>
            <a:ext cx="1202216" cy="5956925"/>
          </a:xfrm>
          <a:custGeom>
            <a:avLst/>
            <a:gdLst/>
            <a:ahLst/>
            <a:cxnLst/>
            <a:rect l="l" t="t" r="r" b="b"/>
            <a:pathLst>
              <a:path w="1202216" h="5956925">
                <a:moveTo>
                  <a:pt x="0" y="0"/>
                </a:moveTo>
                <a:lnTo>
                  <a:pt x="1202216" y="0"/>
                </a:lnTo>
                <a:lnTo>
                  <a:pt x="1202216" y="5956925"/>
                </a:lnTo>
                <a:lnTo>
                  <a:pt x="0" y="595692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7" name="Freeform 17">
            <a:extLst>
              <a:ext uri="{FF2B5EF4-FFF2-40B4-BE49-F238E27FC236}">
                <a16:creationId xmlns:a16="http://schemas.microsoft.com/office/drawing/2014/main" id="{383ECB7A-7A69-BD43-E97D-402A7D872ED9}"/>
              </a:ext>
            </a:extLst>
          </p:cNvPr>
          <p:cNvSpPr/>
          <p:nvPr/>
        </p:nvSpPr>
        <p:spPr>
          <a:xfrm>
            <a:off x="0" y="0"/>
            <a:ext cx="2965260" cy="2965260"/>
          </a:xfrm>
          <a:custGeom>
            <a:avLst/>
            <a:gdLst/>
            <a:ahLst/>
            <a:cxnLst/>
            <a:rect l="l" t="t" r="r" b="b"/>
            <a:pathLst>
              <a:path w="2965260" h="2965260">
                <a:moveTo>
                  <a:pt x="0" y="0"/>
                </a:moveTo>
                <a:lnTo>
                  <a:pt x="2965260" y="0"/>
                </a:lnTo>
                <a:lnTo>
                  <a:pt x="2965260" y="2965260"/>
                </a:lnTo>
                <a:lnTo>
                  <a:pt x="0" y="2965260"/>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2182293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9D00D-CD65-20AB-08B9-03BAC3D1870B}"/>
            </a:ext>
          </a:extLst>
        </p:cNvPr>
        <p:cNvGrpSpPr/>
        <p:nvPr/>
      </p:nvGrpSpPr>
      <p:grpSpPr>
        <a:xfrm>
          <a:off x="0" y="0"/>
          <a:ext cx="0" cy="0"/>
          <a:chOff x="0" y="0"/>
          <a:chExt cx="0" cy="0"/>
        </a:xfrm>
      </p:grpSpPr>
      <p:pic>
        <p:nvPicPr>
          <p:cNvPr id="2" name="Picture 1" descr="A close-up of a lavender plant. There are five stalks of purple flowers at the tip. &#10;&#10;">
            <a:extLst>
              <a:ext uri="{FF2B5EF4-FFF2-40B4-BE49-F238E27FC236}">
                <a16:creationId xmlns:a16="http://schemas.microsoft.com/office/drawing/2014/main" id="{8134E972-A38F-AF86-D6BD-8508D225CA98}"/>
              </a:ext>
            </a:extLst>
          </p:cNvPr>
          <p:cNvPicPr>
            <a:picLocks noChangeAspect="1"/>
          </p:cNvPicPr>
          <p:nvPr/>
        </p:nvPicPr>
        <p:blipFill rotWithShape="1">
          <a:blip r:embed="rId2"/>
          <a:srcRect r="2" b="21531"/>
          <a:stretch/>
        </p:blipFill>
        <p:spPr>
          <a:xfrm>
            <a:off x="14610716" y="107301"/>
            <a:ext cx="3304041" cy="3664599"/>
          </a:xfrm>
          <a:prstGeom prst="rect">
            <a:avLst/>
          </a:prstGeom>
          <a:noFill/>
          <a:ln w="12700">
            <a:miter lim="400000"/>
          </a:ln>
        </p:spPr>
      </p:pic>
      <p:sp>
        <p:nvSpPr>
          <p:cNvPr id="3" name="Freeform 3">
            <a:extLst>
              <a:ext uri="{FF2B5EF4-FFF2-40B4-BE49-F238E27FC236}">
                <a16:creationId xmlns:a16="http://schemas.microsoft.com/office/drawing/2014/main" id="{C0BD89BE-F187-B7E8-D81E-7B632CF0D475}"/>
              </a:ext>
            </a:extLst>
          </p:cNvPr>
          <p:cNvSpPr/>
          <p:nvPr/>
        </p:nvSpPr>
        <p:spPr>
          <a:xfrm rot="185655">
            <a:off x="3430921" y="444047"/>
            <a:ext cx="10045845" cy="1979183"/>
          </a:xfrm>
          <a:custGeom>
            <a:avLst/>
            <a:gdLst/>
            <a:ahLst/>
            <a:cxnLst/>
            <a:rect l="l" t="t" r="r" b="b"/>
            <a:pathLst>
              <a:path w="8663519" h="2851085">
                <a:moveTo>
                  <a:pt x="0" y="0"/>
                </a:moveTo>
                <a:lnTo>
                  <a:pt x="8663518" y="0"/>
                </a:lnTo>
                <a:lnTo>
                  <a:pt x="8663518" y="2851085"/>
                </a:lnTo>
                <a:lnTo>
                  <a:pt x="0" y="285108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TextBox 10">
            <a:extLst>
              <a:ext uri="{FF2B5EF4-FFF2-40B4-BE49-F238E27FC236}">
                <a16:creationId xmlns:a16="http://schemas.microsoft.com/office/drawing/2014/main" id="{2586384E-5636-F260-8CE5-C54A90973F81}"/>
              </a:ext>
            </a:extLst>
          </p:cNvPr>
          <p:cNvSpPr txBox="1"/>
          <p:nvPr/>
        </p:nvSpPr>
        <p:spPr>
          <a:xfrm>
            <a:off x="4898800" y="802372"/>
            <a:ext cx="7293200" cy="943079"/>
          </a:xfrm>
          <a:prstGeom prst="rect">
            <a:avLst/>
          </a:prstGeom>
        </p:spPr>
        <p:txBody>
          <a:bodyPr wrap="square" lIns="0" tIns="0" rIns="0" bIns="0" rtlCol="0" anchor="t">
            <a:spAutoFit/>
          </a:bodyPr>
          <a:lstStyle/>
          <a:p>
            <a:pPr algn="ctr">
              <a:lnSpc>
                <a:spcPts val="8200"/>
              </a:lnSpc>
            </a:pPr>
            <a:r>
              <a:rPr lang="en-US" sz="5400" dirty="0">
                <a:solidFill>
                  <a:srgbClr val="FFFFFF"/>
                </a:solidFill>
                <a:latin typeface="Proxima Nova" panose="02000506030000020004" pitchFamily="2" charset="0"/>
                <a:ea typeface="Proxima Nova"/>
                <a:cs typeface="Proxima Nova"/>
                <a:sym typeface="Proxima Nova"/>
              </a:rPr>
              <a:t>Professionals Speak</a:t>
            </a:r>
          </a:p>
        </p:txBody>
      </p:sp>
      <p:sp>
        <p:nvSpPr>
          <p:cNvPr id="11" name="TextBox 11">
            <a:extLst>
              <a:ext uri="{FF2B5EF4-FFF2-40B4-BE49-F238E27FC236}">
                <a16:creationId xmlns:a16="http://schemas.microsoft.com/office/drawing/2014/main" id="{F7B06943-9881-F9C3-02D0-83A1B17D6AB6}"/>
              </a:ext>
            </a:extLst>
          </p:cNvPr>
          <p:cNvSpPr txBox="1"/>
          <p:nvPr/>
        </p:nvSpPr>
        <p:spPr>
          <a:xfrm>
            <a:off x="1725499" y="2692918"/>
            <a:ext cx="13639801" cy="7048083"/>
          </a:xfrm>
          <a:prstGeom prst="rect">
            <a:avLst/>
          </a:prstGeom>
        </p:spPr>
        <p:txBody>
          <a:bodyPr wrap="square" lIns="0" tIns="0" rIns="0" bIns="0" rtlCol="0" anchor="t">
            <a:spAutoFit/>
          </a:bodyPr>
          <a:lstStyle/>
          <a:p>
            <a:pPr marL="342900" indent="-342900">
              <a:buFont typeface="Arial" pitchFamily="34" charset="0"/>
              <a:buChar char="•"/>
            </a:pPr>
            <a:r>
              <a:rPr lang="en-US" sz="3200" dirty="0">
                <a:solidFill>
                  <a:srgbClr val="002060"/>
                </a:solidFill>
                <a:latin typeface="Proxima Nova" panose="02000506030000020004" pitchFamily="2" charset="0"/>
              </a:rPr>
              <a:t>Knew about the prevalence and underreporting.</a:t>
            </a:r>
          </a:p>
          <a:p>
            <a:endParaRPr lang="en-US" sz="3200" dirty="0">
              <a:solidFill>
                <a:srgbClr val="002060"/>
              </a:solidFill>
              <a:latin typeface="Proxima Nova" panose="02000506030000020004" pitchFamily="2" charset="0"/>
            </a:endParaRPr>
          </a:p>
          <a:p>
            <a:pPr marL="342900" indent="-342900">
              <a:buFont typeface="Arial" pitchFamily="34" charset="0"/>
              <a:buChar char="•"/>
            </a:pPr>
            <a:r>
              <a:rPr lang="en-US" sz="3200" dirty="0">
                <a:solidFill>
                  <a:srgbClr val="002060"/>
                </a:solidFill>
                <a:latin typeface="Proxima Nova" panose="02000506030000020004" pitchFamily="2" charset="0"/>
              </a:rPr>
              <a:t>Emphasized that survivors will explain their experiences differently (literally) and often indirectly. </a:t>
            </a:r>
          </a:p>
          <a:p>
            <a:endParaRPr lang="en-US" sz="3200" dirty="0">
              <a:solidFill>
                <a:srgbClr val="002060"/>
              </a:solidFill>
              <a:latin typeface="Proxima Nova" panose="02000506030000020004" pitchFamily="2" charset="0"/>
            </a:endParaRPr>
          </a:p>
          <a:p>
            <a:pPr marL="342900" indent="-342900">
              <a:buFont typeface="Arial" pitchFamily="34" charset="0"/>
              <a:buChar char="•"/>
            </a:pPr>
            <a:r>
              <a:rPr lang="en-US" sz="3200" dirty="0">
                <a:solidFill>
                  <a:srgbClr val="002060"/>
                </a:solidFill>
                <a:latin typeface="Proxima Nova" panose="02000506030000020004" pitchFamily="2" charset="0"/>
              </a:rPr>
              <a:t>Concerned about how perpetrators went from one agency to another b</a:t>
            </a:r>
            <a:r>
              <a:rPr lang="en-US" sz="3200" dirty="0">
                <a:solidFill>
                  <a:srgbClr val="002060"/>
                </a:solidFill>
                <a:latin typeface="Proxima Nova" panose="02000506030000020004" pitchFamily="2" charset="0"/>
                <a:ea typeface="Calibri" panose="020F0502020204030204" pitchFamily="34" charset="0"/>
              </a:rPr>
              <a:t>ecause, “until they're prosecuted and when they're doing the background checks, they can get hired elsewhere. </a:t>
            </a:r>
          </a:p>
          <a:p>
            <a:pPr marL="342900" indent="-342900">
              <a:buFont typeface="Arial" pitchFamily="34" charset="0"/>
              <a:buChar char="•"/>
            </a:pPr>
            <a:endParaRPr lang="en-US" sz="3200" dirty="0">
              <a:solidFill>
                <a:srgbClr val="002060"/>
              </a:solidFill>
              <a:latin typeface="Proxima Nova" panose="02000506030000020004" pitchFamily="2" charset="0"/>
              <a:ea typeface="Calibri" panose="020F0502020204030204" pitchFamily="34" charset="0"/>
            </a:endParaRPr>
          </a:p>
          <a:p>
            <a:pPr marL="342900" indent="-342900">
              <a:spcBef>
                <a:spcPts val="0"/>
              </a:spcBef>
              <a:spcAft>
                <a:spcPts val="1200"/>
              </a:spcAft>
              <a:buFont typeface="Arial" pitchFamily="34" charset="0"/>
              <a:buChar char="•"/>
            </a:pPr>
            <a:r>
              <a:rPr lang="en-US" sz="3200" dirty="0">
                <a:solidFill>
                  <a:srgbClr val="002060"/>
                </a:solidFill>
                <a:latin typeface="Proxima Nova" panose="02000506030000020004" pitchFamily="2" charset="0"/>
              </a:rPr>
              <a:t>“Staff aren't around long enough to get to know the members, who—many of our members are telling us they're being victimized through their paraverbal or their body language. And suddenly the demeanor has dramatically changed”</a:t>
            </a:r>
          </a:p>
          <a:p>
            <a:pPr marL="571500" indent="-571500">
              <a:buSzPct val="100000"/>
              <a:buFont typeface="Wingdings" pitchFamily="2" charset="2"/>
              <a:buChar char="§"/>
            </a:pPr>
            <a:endParaRPr lang="en-US" sz="3200" dirty="0">
              <a:solidFill>
                <a:srgbClr val="002060"/>
              </a:solidFill>
              <a:latin typeface="Proxima Nova" panose="02000506030000020004" pitchFamily="2" charset="0"/>
            </a:endParaRPr>
          </a:p>
        </p:txBody>
      </p:sp>
      <p:sp>
        <p:nvSpPr>
          <p:cNvPr id="4" name="Freeform 17">
            <a:extLst>
              <a:ext uri="{FF2B5EF4-FFF2-40B4-BE49-F238E27FC236}">
                <a16:creationId xmlns:a16="http://schemas.microsoft.com/office/drawing/2014/main" id="{3B999637-5836-AA39-29F1-FB555D854AC1}"/>
              </a:ext>
            </a:extLst>
          </p:cNvPr>
          <p:cNvSpPr/>
          <p:nvPr/>
        </p:nvSpPr>
        <p:spPr>
          <a:xfrm>
            <a:off x="0" y="0"/>
            <a:ext cx="2965260" cy="2965260"/>
          </a:xfrm>
          <a:custGeom>
            <a:avLst/>
            <a:gdLst/>
            <a:ahLst/>
            <a:cxnLst/>
            <a:rect l="l" t="t" r="r" b="b"/>
            <a:pathLst>
              <a:path w="2965260" h="2965260">
                <a:moveTo>
                  <a:pt x="0" y="0"/>
                </a:moveTo>
                <a:lnTo>
                  <a:pt x="2965260" y="0"/>
                </a:lnTo>
                <a:lnTo>
                  <a:pt x="2965260" y="2965260"/>
                </a:lnTo>
                <a:lnTo>
                  <a:pt x="0" y="2965260"/>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7991904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E7C59B-DD2D-7E83-37AA-E266BCA775E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FAD7E88-0E2F-2ED0-893D-18921345DC56}"/>
              </a:ext>
            </a:extLst>
          </p:cNvPr>
          <p:cNvSpPr/>
          <p:nvPr/>
        </p:nvSpPr>
        <p:spPr>
          <a:xfrm>
            <a:off x="0" y="-1039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dirty="0"/>
          </a:p>
        </p:txBody>
      </p:sp>
      <p:sp>
        <p:nvSpPr>
          <p:cNvPr id="3" name="Freeform 3">
            <a:extLst>
              <a:ext uri="{FF2B5EF4-FFF2-40B4-BE49-F238E27FC236}">
                <a16:creationId xmlns:a16="http://schemas.microsoft.com/office/drawing/2014/main" id="{E6326117-4A63-C890-4CC3-EB45789B2BF5}"/>
              </a:ext>
            </a:extLst>
          </p:cNvPr>
          <p:cNvSpPr/>
          <p:nvPr/>
        </p:nvSpPr>
        <p:spPr>
          <a:xfrm rot="211678">
            <a:off x="4862075" y="449565"/>
            <a:ext cx="8663519" cy="2219680"/>
          </a:xfrm>
          <a:custGeom>
            <a:avLst/>
            <a:gdLst/>
            <a:ahLst/>
            <a:cxnLst/>
            <a:rect l="l" t="t" r="r" b="b"/>
            <a:pathLst>
              <a:path w="8663519" h="2851085">
                <a:moveTo>
                  <a:pt x="0" y="0"/>
                </a:moveTo>
                <a:lnTo>
                  <a:pt x="8663518" y="0"/>
                </a:lnTo>
                <a:lnTo>
                  <a:pt x="8663518" y="2851085"/>
                </a:lnTo>
                <a:lnTo>
                  <a:pt x="0" y="285108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a:extLst>
              <a:ext uri="{FF2B5EF4-FFF2-40B4-BE49-F238E27FC236}">
                <a16:creationId xmlns:a16="http://schemas.microsoft.com/office/drawing/2014/main" id="{2F34D588-8373-55D9-6FFD-E1888D9F6A17}"/>
              </a:ext>
            </a:extLst>
          </p:cNvPr>
          <p:cNvSpPr/>
          <p:nvPr/>
        </p:nvSpPr>
        <p:spPr>
          <a:xfrm>
            <a:off x="2209800" y="4068680"/>
            <a:ext cx="903730" cy="846220"/>
          </a:xfrm>
          <a:custGeom>
            <a:avLst/>
            <a:gdLst/>
            <a:ahLst/>
            <a:cxnLst/>
            <a:rect l="l" t="t" r="r" b="b"/>
            <a:pathLst>
              <a:path w="903730" h="846220">
                <a:moveTo>
                  <a:pt x="0" y="0"/>
                </a:moveTo>
                <a:lnTo>
                  <a:pt x="903730" y="0"/>
                </a:lnTo>
                <a:lnTo>
                  <a:pt x="903730" y="846220"/>
                </a:lnTo>
                <a:lnTo>
                  <a:pt x="0" y="84622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a:extLst>
              <a:ext uri="{FF2B5EF4-FFF2-40B4-BE49-F238E27FC236}">
                <a16:creationId xmlns:a16="http://schemas.microsoft.com/office/drawing/2014/main" id="{38F80701-4767-34D2-827C-04CA0B20CFFB}"/>
              </a:ext>
            </a:extLst>
          </p:cNvPr>
          <p:cNvSpPr/>
          <p:nvPr/>
        </p:nvSpPr>
        <p:spPr>
          <a:xfrm>
            <a:off x="2209800" y="5375962"/>
            <a:ext cx="903730" cy="846220"/>
          </a:xfrm>
          <a:custGeom>
            <a:avLst/>
            <a:gdLst/>
            <a:ahLst/>
            <a:cxnLst/>
            <a:rect l="l" t="t" r="r" b="b"/>
            <a:pathLst>
              <a:path w="903730" h="846220">
                <a:moveTo>
                  <a:pt x="0" y="0"/>
                </a:moveTo>
                <a:lnTo>
                  <a:pt x="903730" y="0"/>
                </a:lnTo>
                <a:lnTo>
                  <a:pt x="903730" y="846220"/>
                </a:lnTo>
                <a:lnTo>
                  <a:pt x="0" y="84622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a:extLst>
              <a:ext uri="{FF2B5EF4-FFF2-40B4-BE49-F238E27FC236}">
                <a16:creationId xmlns:a16="http://schemas.microsoft.com/office/drawing/2014/main" id="{B9877143-70AC-2F96-BF70-7AC1C138BAC8}"/>
              </a:ext>
            </a:extLst>
          </p:cNvPr>
          <p:cNvSpPr/>
          <p:nvPr/>
        </p:nvSpPr>
        <p:spPr>
          <a:xfrm>
            <a:off x="2209800" y="6747049"/>
            <a:ext cx="903730" cy="846220"/>
          </a:xfrm>
          <a:custGeom>
            <a:avLst/>
            <a:gdLst/>
            <a:ahLst/>
            <a:cxnLst/>
            <a:rect l="l" t="t" r="r" b="b"/>
            <a:pathLst>
              <a:path w="903730" h="846220">
                <a:moveTo>
                  <a:pt x="0" y="0"/>
                </a:moveTo>
                <a:lnTo>
                  <a:pt x="903730" y="0"/>
                </a:lnTo>
                <a:lnTo>
                  <a:pt x="903730" y="846220"/>
                </a:lnTo>
                <a:lnTo>
                  <a:pt x="0" y="84622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C76580A7-9317-CCBB-50A3-7C598B7F0736}"/>
              </a:ext>
            </a:extLst>
          </p:cNvPr>
          <p:cNvSpPr/>
          <p:nvPr/>
        </p:nvSpPr>
        <p:spPr>
          <a:xfrm>
            <a:off x="2209800" y="8031080"/>
            <a:ext cx="903730" cy="846220"/>
          </a:xfrm>
          <a:custGeom>
            <a:avLst/>
            <a:gdLst/>
            <a:ahLst/>
            <a:cxnLst/>
            <a:rect l="l" t="t" r="r" b="b"/>
            <a:pathLst>
              <a:path w="903730" h="846220">
                <a:moveTo>
                  <a:pt x="0" y="0"/>
                </a:moveTo>
                <a:lnTo>
                  <a:pt x="903730" y="0"/>
                </a:lnTo>
                <a:lnTo>
                  <a:pt x="903730" y="846221"/>
                </a:lnTo>
                <a:lnTo>
                  <a:pt x="0" y="84622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TextBox 10">
            <a:extLst>
              <a:ext uri="{FF2B5EF4-FFF2-40B4-BE49-F238E27FC236}">
                <a16:creationId xmlns:a16="http://schemas.microsoft.com/office/drawing/2014/main" id="{9AA89E90-703B-27B2-502C-8FC613E1F4C0}"/>
              </a:ext>
            </a:extLst>
          </p:cNvPr>
          <p:cNvSpPr txBox="1"/>
          <p:nvPr/>
        </p:nvSpPr>
        <p:spPr>
          <a:xfrm>
            <a:off x="5051201" y="1173659"/>
            <a:ext cx="8185598" cy="769441"/>
          </a:xfrm>
          <a:prstGeom prst="rect">
            <a:avLst/>
          </a:prstGeom>
        </p:spPr>
        <p:txBody>
          <a:bodyPr lIns="0" tIns="0" rIns="0" bIns="0" rtlCol="0" anchor="t">
            <a:spAutoFit/>
          </a:bodyPr>
          <a:lstStyle/>
          <a:p>
            <a:pPr algn="ctr">
              <a:lnSpc>
                <a:spcPts val="6000"/>
              </a:lnSpc>
            </a:pPr>
            <a:r>
              <a:rPr lang="en-US" sz="6000" b="1" dirty="0">
                <a:solidFill>
                  <a:srgbClr val="FFFFFF"/>
                </a:solidFill>
                <a:latin typeface="Proxima Nova"/>
                <a:ea typeface="Proxima Nova"/>
                <a:cs typeface="Proxima Nova"/>
                <a:sym typeface="Proxima Nova"/>
              </a:rPr>
              <a:t>What We Learned</a:t>
            </a:r>
          </a:p>
        </p:txBody>
      </p:sp>
      <p:sp>
        <p:nvSpPr>
          <p:cNvPr id="11" name="TextBox 11">
            <a:extLst>
              <a:ext uri="{FF2B5EF4-FFF2-40B4-BE49-F238E27FC236}">
                <a16:creationId xmlns:a16="http://schemas.microsoft.com/office/drawing/2014/main" id="{8E00C5A6-8900-6376-4605-8D322FDB0F28}"/>
              </a:ext>
            </a:extLst>
          </p:cNvPr>
          <p:cNvSpPr txBox="1"/>
          <p:nvPr/>
        </p:nvSpPr>
        <p:spPr>
          <a:xfrm>
            <a:off x="3962400" y="4146947"/>
            <a:ext cx="12496800" cy="615553"/>
          </a:xfrm>
          <a:prstGeom prst="rect">
            <a:avLst/>
          </a:prstGeom>
        </p:spPr>
        <p:txBody>
          <a:bodyPr wrap="square" lIns="0" tIns="0" rIns="0" bIns="0" rtlCol="0" anchor="t">
            <a:spAutoFit/>
          </a:bodyPr>
          <a:lstStyle/>
          <a:p>
            <a:r>
              <a:rPr lang="en-US" sz="4000" dirty="0">
                <a:solidFill>
                  <a:srgbClr val="002060"/>
                </a:solidFill>
                <a:latin typeface="Proxima Nova" panose="02000506030000020004" pitchFamily="2" charset="0"/>
              </a:rPr>
              <a:t>Victimization happens at a young age</a:t>
            </a:r>
          </a:p>
        </p:txBody>
      </p:sp>
      <p:sp>
        <p:nvSpPr>
          <p:cNvPr id="12" name="TextBox 12">
            <a:extLst>
              <a:ext uri="{FF2B5EF4-FFF2-40B4-BE49-F238E27FC236}">
                <a16:creationId xmlns:a16="http://schemas.microsoft.com/office/drawing/2014/main" id="{63FCE437-D131-589B-DC47-6DF489B965A0}"/>
              </a:ext>
            </a:extLst>
          </p:cNvPr>
          <p:cNvSpPr txBox="1"/>
          <p:nvPr/>
        </p:nvSpPr>
        <p:spPr>
          <a:xfrm>
            <a:off x="3962399" y="5442347"/>
            <a:ext cx="13411201" cy="615553"/>
          </a:xfrm>
          <a:prstGeom prst="rect">
            <a:avLst/>
          </a:prstGeom>
        </p:spPr>
        <p:txBody>
          <a:bodyPr wrap="square" lIns="0" tIns="0" rIns="0" bIns="0" rtlCol="0" anchor="t">
            <a:spAutoFit/>
          </a:bodyPr>
          <a:lstStyle/>
          <a:p>
            <a:r>
              <a:rPr lang="en-US" sz="4000" dirty="0">
                <a:solidFill>
                  <a:srgbClr val="002060"/>
                </a:solidFill>
                <a:latin typeface="Proxima Nova" panose="02000506030000020004" pitchFamily="2" charset="0"/>
              </a:rPr>
              <a:t>Perpetrators have a plan and find opportunities to do harm</a:t>
            </a:r>
          </a:p>
        </p:txBody>
      </p:sp>
      <p:sp>
        <p:nvSpPr>
          <p:cNvPr id="13" name="TextBox 13">
            <a:extLst>
              <a:ext uri="{FF2B5EF4-FFF2-40B4-BE49-F238E27FC236}">
                <a16:creationId xmlns:a16="http://schemas.microsoft.com/office/drawing/2014/main" id="{AD8DBBA4-7BC3-8F0D-BB92-67A9A80BF27A}"/>
              </a:ext>
            </a:extLst>
          </p:cNvPr>
          <p:cNvSpPr txBox="1"/>
          <p:nvPr/>
        </p:nvSpPr>
        <p:spPr>
          <a:xfrm>
            <a:off x="3962399" y="6743700"/>
            <a:ext cx="12954001" cy="1025922"/>
          </a:xfrm>
          <a:prstGeom prst="rect">
            <a:avLst/>
          </a:prstGeom>
        </p:spPr>
        <p:txBody>
          <a:bodyPr wrap="square" lIns="0" tIns="0" rIns="0" bIns="0" rtlCol="0" anchor="t">
            <a:spAutoFit/>
          </a:bodyPr>
          <a:lstStyle/>
          <a:p>
            <a:pPr>
              <a:lnSpc>
                <a:spcPts val="4000"/>
              </a:lnSpc>
              <a:spcBef>
                <a:spcPct val="0"/>
              </a:spcBef>
            </a:pPr>
            <a:r>
              <a:rPr lang="en-US" sz="4000" dirty="0">
                <a:solidFill>
                  <a:srgbClr val="002060"/>
                </a:solidFill>
                <a:latin typeface="Proxima Nova" panose="02000506030000020004" pitchFamily="2" charset="0"/>
              </a:rPr>
              <a:t>Domestic violence and control over a person often escalate </a:t>
            </a:r>
          </a:p>
        </p:txBody>
      </p:sp>
      <p:sp>
        <p:nvSpPr>
          <p:cNvPr id="14" name="TextBox 14">
            <a:extLst>
              <a:ext uri="{FF2B5EF4-FFF2-40B4-BE49-F238E27FC236}">
                <a16:creationId xmlns:a16="http://schemas.microsoft.com/office/drawing/2014/main" id="{F5FE70B1-4BF8-4F35-5BDA-9DE2DB9E2667}"/>
              </a:ext>
            </a:extLst>
          </p:cNvPr>
          <p:cNvSpPr txBox="1"/>
          <p:nvPr/>
        </p:nvSpPr>
        <p:spPr>
          <a:xfrm>
            <a:off x="3945466" y="8229770"/>
            <a:ext cx="12361334" cy="899862"/>
          </a:xfrm>
          <a:prstGeom prst="rect">
            <a:avLst/>
          </a:prstGeom>
        </p:spPr>
        <p:txBody>
          <a:bodyPr wrap="square" lIns="0" tIns="0" rIns="0" bIns="0" rtlCol="0" anchor="t">
            <a:spAutoFit/>
          </a:bodyPr>
          <a:lstStyle/>
          <a:p>
            <a:pPr>
              <a:lnSpc>
                <a:spcPts val="3463"/>
              </a:lnSpc>
              <a:spcBef>
                <a:spcPct val="0"/>
              </a:spcBef>
            </a:pPr>
            <a:r>
              <a:rPr lang="en-US" sz="4000" dirty="0">
                <a:solidFill>
                  <a:srgbClr val="002060"/>
                </a:solidFill>
                <a:latin typeface="Proxima Nova" panose="02000506030000020004" pitchFamily="2" charset="0"/>
              </a:rPr>
              <a:t>Someone should have known or observed what was happening </a:t>
            </a:r>
          </a:p>
        </p:txBody>
      </p:sp>
      <p:pic>
        <p:nvPicPr>
          <p:cNvPr id="8" name="Picture 7" descr="This is a picture of two individuals. One is standing and pushing another person who is sitting in a wheelchair. We cannot see their faces and it appears like the shadows of the two people.  ">
            <a:extLst>
              <a:ext uri="{FF2B5EF4-FFF2-40B4-BE49-F238E27FC236}">
                <a16:creationId xmlns:a16="http://schemas.microsoft.com/office/drawing/2014/main" id="{295EFBB5-8F0B-335D-8B70-DA811E685BCE}"/>
              </a:ext>
            </a:extLst>
          </p:cNvPr>
          <p:cNvPicPr>
            <a:picLocks noChangeAspect="1"/>
          </p:cNvPicPr>
          <p:nvPr/>
        </p:nvPicPr>
        <p:blipFill rotWithShape="1">
          <a:blip r:embed="rId5"/>
          <a:srcRect t="2239" r="2" b="2"/>
          <a:stretch/>
        </p:blipFill>
        <p:spPr>
          <a:xfrm>
            <a:off x="14148205" y="1223637"/>
            <a:ext cx="3534137" cy="4064723"/>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
        <p:nvSpPr>
          <p:cNvPr id="9" name="Freeform 17">
            <a:extLst>
              <a:ext uri="{FF2B5EF4-FFF2-40B4-BE49-F238E27FC236}">
                <a16:creationId xmlns:a16="http://schemas.microsoft.com/office/drawing/2014/main" id="{A8C3CC37-1811-D4A3-D64F-BD37F419CCD0}"/>
              </a:ext>
            </a:extLst>
          </p:cNvPr>
          <p:cNvSpPr/>
          <p:nvPr/>
        </p:nvSpPr>
        <p:spPr>
          <a:xfrm>
            <a:off x="0" y="0"/>
            <a:ext cx="2965260" cy="2965260"/>
          </a:xfrm>
          <a:custGeom>
            <a:avLst/>
            <a:gdLst/>
            <a:ahLst/>
            <a:cxnLst/>
            <a:rect l="l" t="t" r="r" b="b"/>
            <a:pathLst>
              <a:path w="2965260" h="2965260">
                <a:moveTo>
                  <a:pt x="0" y="0"/>
                </a:moveTo>
                <a:lnTo>
                  <a:pt x="2965260" y="0"/>
                </a:lnTo>
                <a:lnTo>
                  <a:pt x="2965260" y="2965260"/>
                </a:lnTo>
                <a:lnTo>
                  <a:pt x="0" y="2965260"/>
                </a:lnTo>
                <a:lnTo>
                  <a:pt x="0" y="0"/>
                </a:lnTo>
                <a:close/>
              </a:path>
            </a:pathLst>
          </a:custGeom>
          <a:blipFill>
            <a:blip r:embed="rId6"/>
            <a:stretch>
              <a:fillRect/>
            </a:stretch>
          </a:blipFill>
        </p:spPr>
        <p:txBody>
          <a:bodyPr/>
          <a:lstStyle/>
          <a:p>
            <a:endParaRPr lang="en-US"/>
          </a:p>
        </p:txBody>
      </p:sp>
    </p:spTree>
    <p:extLst>
      <p:ext uri="{BB962C8B-B14F-4D97-AF65-F5344CB8AC3E}">
        <p14:creationId xmlns:p14="http://schemas.microsoft.com/office/powerpoint/2010/main" val="15427974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EAB0A-3AAB-A64D-B84E-8386FCC1B1D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4B11B76-2DE9-DAA3-D724-D3C426EE79AD}"/>
              </a:ext>
            </a:extLst>
          </p:cNvPr>
          <p:cNvSpPr/>
          <p:nvPr/>
        </p:nvSpPr>
        <p:spPr>
          <a:xfrm>
            <a:off x="0" y="-381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dirty="0"/>
          </a:p>
        </p:txBody>
      </p:sp>
      <p:sp>
        <p:nvSpPr>
          <p:cNvPr id="3" name="Freeform 3">
            <a:extLst>
              <a:ext uri="{FF2B5EF4-FFF2-40B4-BE49-F238E27FC236}">
                <a16:creationId xmlns:a16="http://schemas.microsoft.com/office/drawing/2014/main" id="{367A720D-0678-6377-CB3B-DDF1B6243B24}"/>
              </a:ext>
            </a:extLst>
          </p:cNvPr>
          <p:cNvSpPr/>
          <p:nvPr/>
        </p:nvSpPr>
        <p:spPr>
          <a:xfrm rot="211678">
            <a:off x="4862502" y="692026"/>
            <a:ext cx="8663519" cy="2205806"/>
          </a:xfrm>
          <a:custGeom>
            <a:avLst/>
            <a:gdLst/>
            <a:ahLst/>
            <a:cxnLst/>
            <a:rect l="l" t="t" r="r" b="b"/>
            <a:pathLst>
              <a:path w="8663519" h="2851085">
                <a:moveTo>
                  <a:pt x="0" y="0"/>
                </a:moveTo>
                <a:lnTo>
                  <a:pt x="8663518" y="0"/>
                </a:lnTo>
                <a:lnTo>
                  <a:pt x="8663518" y="2851085"/>
                </a:lnTo>
                <a:lnTo>
                  <a:pt x="0" y="285108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a:extLst>
              <a:ext uri="{FF2B5EF4-FFF2-40B4-BE49-F238E27FC236}">
                <a16:creationId xmlns:a16="http://schemas.microsoft.com/office/drawing/2014/main" id="{64AB7010-0AF9-488A-95D1-F318793F75AC}"/>
              </a:ext>
            </a:extLst>
          </p:cNvPr>
          <p:cNvSpPr/>
          <p:nvPr/>
        </p:nvSpPr>
        <p:spPr>
          <a:xfrm>
            <a:off x="2209800" y="4168456"/>
            <a:ext cx="903730" cy="846220"/>
          </a:xfrm>
          <a:custGeom>
            <a:avLst/>
            <a:gdLst/>
            <a:ahLst/>
            <a:cxnLst/>
            <a:rect l="l" t="t" r="r" b="b"/>
            <a:pathLst>
              <a:path w="903730" h="846220">
                <a:moveTo>
                  <a:pt x="0" y="0"/>
                </a:moveTo>
                <a:lnTo>
                  <a:pt x="903730" y="0"/>
                </a:lnTo>
                <a:lnTo>
                  <a:pt x="903730" y="846220"/>
                </a:lnTo>
                <a:lnTo>
                  <a:pt x="0" y="84622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a:extLst>
              <a:ext uri="{FF2B5EF4-FFF2-40B4-BE49-F238E27FC236}">
                <a16:creationId xmlns:a16="http://schemas.microsoft.com/office/drawing/2014/main" id="{34733F3C-9A63-7FC8-EDD6-2CD2F4ADEC73}"/>
              </a:ext>
            </a:extLst>
          </p:cNvPr>
          <p:cNvSpPr/>
          <p:nvPr/>
        </p:nvSpPr>
        <p:spPr>
          <a:xfrm>
            <a:off x="2209800" y="5503888"/>
            <a:ext cx="903730" cy="846220"/>
          </a:xfrm>
          <a:custGeom>
            <a:avLst/>
            <a:gdLst/>
            <a:ahLst/>
            <a:cxnLst/>
            <a:rect l="l" t="t" r="r" b="b"/>
            <a:pathLst>
              <a:path w="903730" h="846220">
                <a:moveTo>
                  <a:pt x="0" y="0"/>
                </a:moveTo>
                <a:lnTo>
                  <a:pt x="903730" y="0"/>
                </a:lnTo>
                <a:lnTo>
                  <a:pt x="903730" y="846220"/>
                </a:lnTo>
                <a:lnTo>
                  <a:pt x="0" y="84622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a:extLst>
              <a:ext uri="{FF2B5EF4-FFF2-40B4-BE49-F238E27FC236}">
                <a16:creationId xmlns:a16="http://schemas.microsoft.com/office/drawing/2014/main" id="{24401DD2-FAE5-A55A-1751-98BFB7A694DC}"/>
              </a:ext>
            </a:extLst>
          </p:cNvPr>
          <p:cNvSpPr/>
          <p:nvPr/>
        </p:nvSpPr>
        <p:spPr>
          <a:xfrm>
            <a:off x="2209800" y="6867477"/>
            <a:ext cx="903730" cy="846220"/>
          </a:xfrm>
          <a:custGeom>
            <a:avLst/>
            <a:gdLst/>
            <a:ahLst/>
            <a:cxnLst/>
            <a:rect l="l" t="t" r="r" b="b"/>
            <a:pathLst>
              <a:path w="903730" h="846220">
                <a:moveTo>
                  <a:pt x="0" y="0"/>
                </a:moveTo>
                <a:lnTo>
                  <a:pt x="903730" y="0"/>
                </a:lnTo>
                <a:lnTo>
                  <a:pt x="903730" y="846220"/>
                </a:lnTo>
                <a:lnTo>
                  <a:pt x="0" y="84622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A9F9257D-78A4-E197-9D69-27AD3379C2A3}"/>
              </a:ext>
            </a:extLst>
          </p:cNvPr>
          <p:cNvSpPr/>
          <p:nvPr/>
        </p:nvSpPr>
        <p:spPr>
          <a:xfrm>
            <a:off x="2235200" y="8009675"/>
            <a:ext cx="903730" cy="846220"/>
          </a:xfrm>
          <a:custGeom>
            <a:avLst/>
            <a:gdLst/>
            <a:ahLst/>
            <a:cxnLst/>
            <a:rect l="l" t="t" r="r" b="b"/>
            <a:pathLst>
              <a:path w="903730" h="846220">
                <a:moveTo>
                  <a:pt x="0" y="0"/>
                </a:moveTo>
                <a:lnTo>
                  <a:pt x="903730" y="0"/>
                </a:lnTo>
                <a:lnTo>
                  <a:pt x="903730" y="846221"/>
                </a:lnTo>
                <a:lnTo>
                  <a:pt x="0" y="84622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TextBox 10">
            <a:extLst>
              <a:ext uri="{FF2B5EF4-FFF2-40B4-BE49-F238E27FC236}">
                <a16:creationId xmlns:a16="http://schemas.microsoft.com/office/drawing/2014/main" id="{3181CF87-DF9A-4511-4A91-EC7FCFCABF7C}"/>
              </a:ext>
            </a:extLst>
          </p:cNvPr>
          <p:cNvSpPr txBox="1"/>
          <p:nvPr/>
        </p:nvSpPr>
        <p:spPr>
          <a:xfrm>
            <a:off x="5051201" y="1403796"/>
            <a:ext cx="8185598" cy="782265"/>
          </a:xfrm>
          <a:prstGeom prst="rect">
            <a:avLst/>
          </a:prstGeom>
        </p:spPr>
        <p:txBody>
          <a:bodyPr lIns="0" tIns="0" rIns="0" bIns="0" rtlCol="0" anchor="t">
            <a:spAutoFit/>
          </a:bodyPr>
          <a:lstStyle/>
          <a:p>
            <a:pPr algn="ctr">
              <a:lnSpc>
                <a:spcPts val="6050"/>
              </a:lnSpc>
            </a:pPr>
            <a:r>
              <a:rPr lang="en-US" sz="6000" dirty="0">
                <a:solidFill>
                  <a:srgbClr val="FFFFFF"/>
                </a:solidFill>
                <a:latin typeface="Proxima Nova Bold"/>
                <a:ea typeface="Proxima Nova Bold"/>
                <a:cs typeface="Proxima Nova Bold"/>
                <a:sym typeface="Proxima Nova Bold"/>
              </a:rPr>
              <a:t>What We Learned</a:t>
            </a:r>
          </a:p>
        </p:txBody>
      </p:sp>
      <p:sp>
        <p:nvSpPr>
          <p:cNvPr id="11" name="TextBox 11">
            <a:extLst>
              <a:ext uri="{FF2B5EF4-FFF2-40B4-BE49-F238E27FC236}">
                <a16:creationId xmlns:a16="http://schemas.microsoft.com/office/drawing/2014/main" id="{B77D0BDA-1341-C40F-1DC7-6B2855385A0F}"/>
              </a:ext>
            </a:extLst>
          </p:cNvPr>
          <p:cNvSpPr txBox="1"/>
          <p:nvPr/>
        </p:nvSpPr>
        <p:spPr>
          <a:xfrm>
            <a:off x="3962400" y="4283790"/>
            <a:ext cx="12496800" cy="615553"/>
          </a:xfrm>
          <a:prstGeom prst="rect">
            <a:avLst/>
          </a:prstGeom>
        </p:spPr>
        <p:txBody>
          <a:bodyPr wrap="square" lIns="0" tIns="0" rIns="0" bIns="0" rtlCol="0" anchor="t">
            <a:spAutoFit/>
          </a:bodyPr>
          <a:lstStyle/>
          <a:p>
            <a:r>
              <a:rPr lang="en-US" sz="4000" dirty="0">
                <a:solidFill>
                  <a:srgbClr val="002060"/>
                </a:solidFill>
                <a:latin typeface="Proxima Nova" panose="02000506030000020004" pitchFamily="2" charset="0"/>
              </a:rPr>
              <a:t>Individuals often experience multiple incidents</a:t>
            </a:r>
          </a:p>
        </p:txBody>
      </p:sp>
      <p:sp>
        <p:nvSpPr>
          <p:cNvPr id="12" name="TextBox 12">
            <a:extLst>
              <a:ext uri="{FF2B5EF4-FFF2-40B4-BE49-F238E27FC236}">
                <a16:creationId xmlns:a16="http://schemas.microsoft.com/office/drawing/2014/main" id="{FD6218B5-7106-5A6A-DAB9-A735C0F641DB}"/>
              </a:ext>
            </a:extLst>
          </p:cNvPr>
          <p:cNvSpPr txBox="1"/>
          <p:nvPr/>
        </p:nvSpPr>
        <p:spPr>
          <a:xfrm>
            <a:off x="3962399" y="5619222"/>
            <a:ext cx="13716001" cy="615553"/>
          </a:xfrm>
          <a:prstGeom prst="rect">
            <a:avLst/>
          </a:prstGeom>
        </p:spPr>
        <p:txBody>
          <a:bodyPr wrap="square" lIns="0" tIns="0" rIns="0" bIns="0" rtlCol="0" anchor="t">
            <a:spAutoFit/>
          </a:bodyPr>
          <a:lstStyle/>
          <a:p>
            <a:r>
              <a:rPr lang="en-US" sz="4000" dirty="0">
                <a:solidFill>
                  <a:srgbClr val="002060"/>
                </a:solidFill>
                <a:latin typeface="Proxima Nova" panose="02000506030000020004" pitchFamily="2" charset="0"/>
              </a:rPr>
              <a:t>The trauma impacts the person’s quality of life </a:t>
            </a:r>
          </a:p>
        </p:txBody>
      </p:sp>
      <p:sp>
        <p:nvSpPr>
          <p:cNvPr id="13" name="TextBox 13">
            <a:extLst>
              <a:ext uri="{FF2B5EF4-FFF2-40B4-BE49-F238E27FC236}">
                <a16:creationId xmlns:a16="http://schemas.microsoft.com/office/drawing/2014/main" id="{C2BC14B1-918F-9F94-BB00-4E1AF0DCE247}"/>
              </a:ext>
            </a:extLst>
          </p:cNvPr>
          <p:cNvSpPr txBox="1"/>
          <p:nvPr/>
        </p:nvSpPr>
        <p:spPr>
          <a:xfrm>
            <a:off x="3962400" y="6777626"/>
            <a:ext cx="12653010" cy="1025922"/>
          </a:xfrm>
          <a:prstGeom prst="rect">
            <a:avLst/>
          </a:prstGeom>
        </p:spPr>
        <p:txBody>
          <a:bodyPr wrap="square" lIns="0" tIns="0" rIns="0" bIns="0" rtlCol="0" anchor="t">
            <a:spAutoFit/>
          </a:bodyPr>
          <a:lstStyle/>
          <a:p>
            <a:pPr>
              <a:lnSpc>
                <a:spcPts val="4000"/>
              </a:lnSpc>
              <a:spcBef>
                <a:spcPct val="0"/>
              </a:spcBef>
            </a:pPr>
            <a:r>
              <a:rPr lang="en-US" sz="4000" dirty="0">
                <a:solidFill>
                  <a:srgbClr val="002060"/>
                </a:solidFill>
                <a:latin typeface="Proxima Nova" panose="02000506030000020004" pitchFamily="2" charset="0"/>
              </a:rPr>
              <a:t>It takes a long time before a person feels ready or safe to report what happened</a:t>
            </a:r>
          </a:p>
        </p:txBody>
      </p:sp>
      <p:sp>
        <p:nvSpPr>
          <p:cNvPr id="14" name="TextBox 14">
            <a:extLst>
              <a:ext uri="{FF2B5EF4-FFF2-40B4-BE49-F238E27FC236}">
                <a16:creationId xmlns:a16="http://schemas.microsoft.com/office/drawing/2014/main" id="{CB8C86CB-ECB0-5A0B-EC2E-836C70312244}"/>
              </a:ext>
            </a:extLst>
          </p:cNvPr>
          <p:cNvSpPr txBox="1"/>
          <p:nvPr/>
        </p:nvSpPr>
        <p:spPr>
          <a:xfrm>
            <a:off x="3987799" y="8208365"/>
            <a:ext cx="13355955" cy="448841"/>
          </a:xfrm>
          <a:prstGeom prst="rect">
            <a:avLst/>
          </a:prstGeom>
        </p:spPr>
        <p:txBody>
          <a:bodyPr wrap="square" lIns="0" tIns="0" rIns="0" bIns="0" rtlCol="0" anchor="t">
            <a:spAutoFit/>
          </a:bodyPr>
          <a:lstStyle/>
          <a:p>
            <a:pPr>
              <a:lnSpc>
                <a:spcPts val="3463"/>
              </a:lnSpc>
              <a:spcBef>
                <a:spcPct val="0"/>
              </a:spcBef>
            </a:pPr>
            <a:r>
              <a:rPr lang="en-US" sz="4000" dirty="0">
                <a:solidFill>
                  <a:srgbClr val="002060"/>
                </a:solidFill>
                <a:latin typeface="Proxima Nova" panose="02000506030000020004" pitchFamily="2" charset="0"/>
              </a:rPr>
              <a:t>Mental health counseling is effective</a:t>
            </a:r>
          </a:p>
        </p:txBody>
      </p:sp>
      <p:sp>
        <p:nvSpPr>
          <p:cNvPr id="8" name="Freeform 17">
            <a:extLst>
              <a:ext uri="{FF2B5EF4-FFF2-40B4-BE49-F238E27FC236}">
                <a16:creationId xmlns:a16="http://schemas.microsoft.com/office/drawing/2014/main" id="{0553F222-BAD1-2F6A-2A55-A7363CFCC077}"/>
              </a:ext>
            </a:extLst>
          </p:cNvPr>
          <p:cNvSpPr/>
          <p:nvPr/>
        </p:nvSpPr>
        <p:spPr>
          <a:xfrm>
            <a:off x="0" y="0"/>
            <a:ext cx="2965260" cy="2965260"/>
          </a:xfrm>
          <a:custGeom>
            <a:avLst/>
            <a:gdLst/>
            <a:ahLst/>
            <a:cxnLst/>
            <a:rect l="l" t="t" r="r" b="b"/>
            <a:pathLst>
              <a:path w="2965260" h="2965260">
                <a:moveTo>
                  <a:pt x="0" y="0"/>
                </a:moveTo>
                <a:lnTo>
                  <a:pt x="2965260" y="0"/>
                </a:lnTo>
                <a:lnTo>
                  <a:pt x="2965260" y="2965260"/>
                </a:lnTo>
                <a:lnTo>
                  <a:pt x="0" y="2965260"/>
                </a:lnTo>
                <a:lnTo>
                  <a:pt x="0" y="0"/>
                </a:lnTo>
                <a:close/>
              </a:path>
            </a:pathLst>
          </a:custGeom>
          <a:blipFill>
            <a:blip r:embed="rId5"/>
            <a:stretch>
              <a:fillRect/>
            </a:stretch>
          </a:blipFill>
        </p:spPr>
        <p:txBody>
          <a:bodyPr/>
          <a:lstStyle/>
          <a:p>
            <a:endParaRPr lang="en-US"/>
          </a:p>
        </p:txBody>
      </p:sp>
    </p:spTree>
    <p:extLst>
      <p:ext uri="{BB962C8B-B14F-4D97-AF65-F5344CB8AC3E}">
        <p14:creationId xmlns:p14="http://schemas.microsoft.com/office/powerpoint/2010/main" val="2795073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a:extLst>
              <a:ext uri="{FF2B5EF4-FFF2-40B4-BE49-F238E27FC236}">
                <a16:creationId xmlns:a16="http://schemas.microsoft.com/office/drawing/2014/main" id="{35B2FC50-57B5-0161-F2C0-FD874F68FF47}"/>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pic>
        <p:nvPicPr>
          <p:cNvPr id="4" name="Picture 3">
            <a:extLst>
              <a:ext uri="{FF2B5EF4-FFF2-40B4-BE49-F238E27FC236}">
                <a16:creationId xmlns:a16="http://schemas.microsoft.com/office/drawing/2014/main" id="{85C9C077-53E6-E510-1035-F89E04BF06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7964" y="876300"/>
            <a:ext cx="14112072" cy="8953500"/>
          </a:xfrm>
          <a:prstGeom prst="rect">
            <a:avLst/>
          </a:prstGeom>
        </p:spPr>
      </p:pic>
    </p:spTree>
    <p:extLst>
      <p:ext uri="{BB962C8B-B14F-4D97-AF65-F5344CB8AC3E}">
        <p14:creationId xmlns:p14="http://schemas.microsoft.com/office/powerpoint/2010/main" val="27579138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AF05E-1C9C-EE84-2918-01494FED746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1EAD1F0-1A33-A5F2-3C0C-95BD2746723E}"/>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Freeform 3">
            <a:extLst>
              <a:ext uri="{FF2B5EF4-FFF2-40B4-BE49-F238E27FC236}">
                <a16:creationId xmlns:a16="http://schemas.microsoft.com/office/drawing/2014/main" id="{32B16854-0F3A-46F3-E873-519848175265}"/>
              </a:ext>
            </a:extLst>
          </p:cNvPr>
          <p:cNvSpPr/>
          <p:nvPr/>
        </p:nvSpPr>
        <p:spPr>
          <a:xfrm rot="185655">
            <a:off x="4845475" y="496970"/>
            <a:ext cx="8663519" cy="1979183"/>
          </a:xfrm>
          <a:custGeom>
            <a:avLst/>
            <a:gdLst/>
            <a:ahLst/>
            <a:cxnLst/>
            <a:rect l="l" t="t" r="r" b="b"/>
            <a:pathLst>
              <a:path w="8663519" h="2851085">
                <a:moveTo>
                  <a:pt x="0" y="0"/>
                </a:moveTo>
                <a:lnTo>
                  <a:pt x="8663518" y="0"/>
                </a:lnTo>
                <a:lnTo>
                  <a:pt x="8663518" y="2851085"/>
                </a:lnTo>
                <a:lnTo>
                  <a:pt x="0" y="285108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a:extLst>
              <a:ext uri="{FF2B5EF4-FFF2-40B4-BE49-F238E27FC236}">
                <a16:creationId xmlns:a16="http://schemas.microsoft.com/office/drawing/2014/main" id="{71C616EF-D193-311D-7F78-BD65C50B3197}"/>
              </a:ext>
            </a:extLst>
          </p:cNvPr>
          <p:cNvSpPr/>
          <p:nvPr/>
        </p:nvSpPr>
        <p:spPr>
          <a:xfrm>
            <a:off x="15798145" y="-425300"/>
            <a:ext cx="1202216" cy="5956925"/>
          </a:xfrm>
          <a:custGeom>
            <a:avLst/>
            <a:gdLst/>
            <a:ahLst/>
            <a:cxnLst/>
            <a:rect l="l" t="t" r="r" b="b"/>
            <a:pathLst>
              <a:path w="1202216" h="5956925">
                <a:moveTo>
                  <a:pt x="0" y="0"/>
                </a:moveTo>
                <a:lnTo>
                  <a:pt x="1202216" y="0"/>
                </a:lnTo>
                <a:lnTo>
                  <a:pt x="1202216" y="5956925"/>
                </a:lnTo>
                <a:lnTo>
                  <a:pt x="0" y="595692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TextBox 10">
            <a:extLst>
              <a:ext uri="{FF2B5EF4-FFF2-40B4-BE49-F238E27FC236}">
                <a16:creationId xmlns:a16="http://schemas.microsoft.com/office/drawing/2014/main" id="{72749AB7-619B-D470-B62F-DAF1D3EEB373}"/>
              </a:ext>
            </a:extLst>
          </p:cNvPr>
          <p:cNvSpPr txBox="1"/>
          <p:nvPr/>
        </p:nvSpPr>
        <p:spPr>
          <a:xfrm>
            <a:off x="5051201" y="833640"/>
            <a:ext cx="8185598" cy="986937"/>
          </a:xfrm>
          <a:prstGeom prst="rect">
            <a:avLst/>
          </a:prstGeom>
        </p:spPr>
        <p:txBody>
          <a:bodyPr lIns="0" tIns="0" rIns="0" bIns="0" rtlCol="0" anchor="t">
            <a:spAutoFit/>
          </a:bodyPr>
          <a:lstStyle/>
          <a:p>
            <a:pPr algn="ctr">
              <a:lnSpc>
                <a:spcPts val="8200"/>
              </a:lnSpc>
            </a:pPr>
            <a:r>
              <a:rPr lang="en-US" sz="6000" b="1" dirty="0">
                <a:solidFill>
                  <a:srgbClr val="FFFFFF"/>
                </a:solidFill>
                <a:latin typeface="Proxima Nova" panose="02000506030000020004" pitchFamily="2" charset="0"/>
                <a:ea typeface="Proxima Nova"/>
                <a:cs typeface="Proxima Nova"/>
                <a:sym typeface="Proxima Nova"/>
              </a:rPr>
              <a:t>Project Objectives</a:t>
            </a:r>
          </a:p>
        </p:txBody>
      </p:sp>
      <p:sp>
        <p:nvSpPr>
          <p:cNvPr id="11" name="TextBox 11">
            <a:extLst>
              <a:ext uri="{FF2B5EF4-FFF2-40B4-BE49-F238E27FC236}">
                <a16:creationId xmlns:a16="http://schemas.microsoft.com/office/drawing/2014/main" id="{F19D7E76-CDF0-3BF1-6AD0-918FBF602EB2}"/>
              </a:ext>
            </a:extLst>
          </p:cNvPr>
          <p:cNvSpPr txBox="1"/>
          <p:nvPr/>
        </p:nvSpPr>
        <p:spPr>
          <a:xfrm>
            <a:off x="2590799" y="2973122"/>
            <a:ext cx="13207345" cy="6093976"/>
          </a:xfrm>
          <a:prstGeom prst="rect">
            <a:avLst/>
          </a:prstGeom>
        </p:spPr>
        <p:txBody>
          <a:bodyPr wrap="square" lIns="0" tIns="0" rIns="0" bIns="0" rtlCol="0" anchor="t">
            <a:spAutoFit/>
          </a:bodyPr>
          <a:lstStyle/>
          <a:p>
            <a:pPr marL="1371600" indent="-914400">
              <a:buClr>
                <a:srgbClr val="002060"/>
              </a:buClr>
              <a:buSzPct val="65000"/>
              <a:buFont typeface="Wingdings" pitchFamily="2" charset="2"/>
              <a:buChar char="§"/>
            </a:pPr>
            <a:r>
              <a:rPr lang="en-US" sz="3600" dirty="0">
                <a:solidFill>
                  <a:schemeClr val="tx2"/>
                </a:solidFill>
                <a:latin typeface="Proxima Nova" panose="02000506030000020004" pitchFamily="2" charset="0"/>
                <a:cs typeface="Calibri" panose="020F0502020204030204" pitchFamily="34" charset="0"/>
              </a:rPr>
              <a:t>Develop a strategic plan to coordinate a sexual violence awareness campaign</a:t>
            </a:r>
          </a:p>
          <a:p>
            <a:pPr marL="1371600" indent="-914400">
              <a:buClr>
                <a:srgbClr val="002060"/>
              </a:buClr>
              <a:buSzPct val="65000"/>
              <a:buFont typeface="Wingdings" pitchFamily="2" charset="2"/>
              <a:buChar char="§"/>
            </a:pPr>
            <a:r>
              <a:rPr lang="en-US" sz="3600" dirty="0">
                <a:solidFill>
                  <a:schemeClr val="tx2"/>
                </a:solidFill>
                <a:latin typeface="Proxima Nova" panose="02000506030000020004" pitchFamily="2" charset="0"/>
                <a:cs typeface="Calibri" panose="020F0502020204030204" pitchFamily="34" charset="0"/>
              </a:rPr>
              <a:t>Review and adapt existing resources to be housed on the Sonoran Center website</a:t>
            </a:r>
          </a:p>
          <a:p>
            <a:pPr marL="1371600" indent="-914400">
              <a:buClr>
                <a:srgbClr val="002060"/>
              </a:buClr>
              <a:buSzPct val="65000"/>
              <a:buFont typeface="Wingdings" pitchFamily="2" charset="2"/>
              <a:buChar char="§"/>
            </a:pPr>
            <a:r>
              <a:rPr lang="en-US" sz="3600" dirty="0">
                <a:solidFill>
                  <a:schemeClr val="tx2"/>
                </a:solidFill>
                <a:latin typeface="Proxima Nova" panose="02000506030000020004" pitchFamily="2" charset="0"/>
                <a:cs typeface="Calibri" panose="020F0502020204030204" pitchFamily="34" charset="0"/>
              </a:rPr>
              <a:t>Develop partnerships to address policies that impact survivors and families</a:t>
            </a:r>
          </a:p>
          <a:p>
            <a:pPr marL="1371600" indent="-914400">
              <a:buClr>
                <a:srgbClr val="002060"/>
              </a:buClr>
              <a:buSzPct val="65000"/>
              <a:buFont typeface="Wingdings" pitchFamily="2" charset="2"/>
              <a:buChar char="§"/>
            </a:pPr>
            <a:r>
              <a:rPr lang="en-US" sz="3600" dirty="0">
                <a:solidFill>
                  <a:schemeClr val="tx2"/>
                </a:solidFill>
                <a:latin typeface="Proxima Nova" panose="02000506030000020004" pitchFamily="2" charset="0"/>
                <a:cs typeface="Calibri" panose="020F0502020204030204" pitchFamily="34" charset="0"/>
              </a:rPr>
              <a:t>Support statewide efforts that engage policymakers and elected officials in policy change</a:t>
            </a:r>
          </a:p>
          <a:p>
            <a:pPr marL="1371600" indent="-914400">
              <a:buClr>
                <a:srgbClr val="002060"/>
              </a:buClr>
              <a:buSzPct val="65000"/>
              <a:buFont typeface="Wingdings" pitchFamily="2" charset="2"/>
              <a:buChar char="§"/>
            </a:pPr>
            <a:r>
              <a:rPr lang="en-US" sz="3600" dirty="0">
                <a:solidFill>
                  <a:schemeClr val="tx2"/>
                </a:solidFill>
                <a:latin typeface="Proxima Nova" panose="02000506030000020004" pitchFamily="2" charset="0"/>
                <a:cs typeface="Calibri" panose="020F0502020204030204" pitchFamily="34" charset="0"/>
              </a:rPr>
              <a:t>Collaborate with academic programs that train future professionals/workforce to integrate sexual violence curriculum</a:t>
            </a:r>
          </a:p>
        </p:txBody>
      </p:sp>
      <p:sp>
        <p:nvSpPr>
          <p:cNvPr id="16" name="Freeform 16">
            <a:extLst>
              <a:ext uri="{FF2B5EF4-FFF2-40B4-BE49-F238E27FC236}">
                <a16:creationId xmlns:a16="http://schemas.microsoft.com/office/drawing/2014/main" id="{522C3B5B-F178-C0EB-DC7F-0DB611CF5CDC}"/>
              </a:ext>
            </a:extLst>
          </p:cNvPr>
          <p:cNvSpPr/>
          <p:nvPr/>
        </p:nvSpPr>
        <p:spPr>
          <a:xfrm rot="-10800000">
            <a:off x="1028700" y="4799620"/>
            <a:ext cx="1202216" cy="5956925"/>
          </a:xfrm>
          <a:custGeom>
            <a:avLst/>
            <a:gdLst/>
            <a:ahLst/>
            <a:cxnLst/>
            <a:rect l="l" t="t" r="r" b="b"/>
            <a:pathLst>
              <a:path w="1202216" h="5956925">
                <a:moveTo>
                  <a:pt x="0" y="0"/>
                </a:moveTo>
                <a:lnTo>
                  <a:pt x="1202216" y="0"/>
                </a:lnTo>
                <a:lnTo>
                  <a:pt x="1202216" y="5956925"/>
                </a:lnTo>
                <a:lnTo>
                  <a:pt x="0" y="595692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7" name="Freeform 17">
            <a:extLst>
              <a:ext uri="{FF2B5EF4-FFF2-40B4-BE49-F238E27FC236}">
                <a16:creationId xmlns:a16="http://schemas.microsoft.com/office/drawing/2014/main" id="{000A74FA-2E63-94AF-ECD2-C6B077DAC31F}"/>
              </a:ext>
            </a:extLst>
          </p:cNvPr>
          <p:cNvSpPr/>
          <p:nvPr/>
        </p:nvSpPr>
        <p:spPr>
          <a:xfrm>
            <a:off x="0" y="0"/>
            <a:ext cx="3510734" cy="3579718"/>
          </a:xfrm>
          <a:custGeom>
            <a:avLst/>
            <a:gdLst/>
            <a:ahLst/>
            <a:cxnLst/>
            <a:rect l="l" t="t" r="r" b="b"/>
            <a:pathLst>
              <a:path w="2965260" h="2965260">
                <a:moveTo>
                  <a:pt x="0" y="0"/>
                </a:moveTo>
                <a:lnTo>
                  <a:pt x="2965260" y="0"/>
                </a:lnTo>
                <a:lnTo>
                  <a:pt x="2965260" y="2965260"/>
                </a:lnTo>
                <a:lnTo>
                  <a:pt x="0" y="2965260"/>
                </a:lnTo>
                <a:lnTo>
                  <a:pt x="0" y="0"/>
                </a:lnTo>
                <a:close/>
              </a:path>
            </a:pathLst>
          </a:custGeom>
          <a:blipFill>
            <a:blip r:embed="rId5"/>
            <a:stretch>
              <a:fillRect/>
            </a:stretch>
          </a:blipFill>
        </p:spPr>
        <p:txBody>
          <a:bodyPr/>
          <a:lstStyle/>
          <a:p>
            <a:endParaRPr lang="en-US"/>
          </a:p>
        </p:txBody>
      </p:sp>
    </p:spTree>
    <p:extLst>
      <p:ext uri="{BB962C8B-B14F-4D97-AF65-F5344CB8AC3E}">
        <p14:creationId xmlns:p14="http://schemas.microsoft.com/office/powerpoint/2010/main" val="35456436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DE4A6-20BC-93F3-1440-B3695174078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DE554C0-32E9-E026-84C0-902F32C4434E}"/>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Freeform 3">
            <a:extLst>
              <a:ext uri="{FF2B5EF4-FFF2-40B4-BE49-F238E27FC236}">
                <a16:creationId xmlns:a16="http://schemas.microsoft.com/office/drawing/2014/main" id="{3CF90E55-DE5A-5494-EBAB-87063C9034AD}"/>
              </a:ext>
            </a:extLst>
          </p:cNvPr>
          <p:cNvSpPr/>
          <p:nvPr/>
        </p:nvSpPr>
        <p:spPr>
          <a:xfrm rot="262324">
            <a:off x="4361261" y="548298"/>
            <a:ext cx="10043413" cy="2851085"/>
          </a:xfrm>
          <a:custGeom>
            <a:avLst/>
            <a:gdLst/>
            <a:ahLst/>
            <a:cxnLst/>
            <a:rect l="l" t="t" r="r" b="b"/>
            <a:pathLst>
              <a:path w="8663519" h="2851085">
                <a:moveTo>
                  <a:pt x="0" y="0"/>
                </a:moveTo>
                <a:lnTo>
                  <a:pt x="8663518" y="0"/>
                </a:lnTo>
                <a:lnTo>
                  <a:pt x="8663518" y="2851085"/>
                </a:lnTo>
                <a:lnTo>
                  <a:pt x="0" y="285108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a:extLst>
              <a:ext uri="{FF2B5EF4-FFF2-40B4-BE49-F238E27FC236}">
                <a16:creationId xmlns:a16="http://schemas.microsoft.com/office/drawing/2014/main" id="{D5405CA5-9315-1F9F-0A7D-B7328879530C}"/>
              </a:ext>
            </a:extLst>
          </p:cNvPr>
          <p:cNvSpPr/>
          <p:nvPr/>
        </p:nvSpPr>
        <p:spPr>
          <a:xfrm>
            <a:off x="3430971" y="3984622"/>
            <a:ext cx="903730" cy="846220"/>
          </a:xfrm>
          <a:custGeom>
            <a:avLst/>
            <a:gdLst/>
            <a:ahLst/>
            <a:cxnLst/>
            <a:rect l="l" t="t" r="r" b="b"/>
            <a:pathLst>
              <a:path w="903730" h="846220">
                <a:moveTo>
                  <a:pt x="0" y="0"/>
                </a:moveTo>
                <a:lnTo>
                  <a:pt x="903730" y="0"/>
                </a:lnTo>
                <a:lnTo>
                  <a:pt x="903730" y="846220"/>
                </a:lnTo>
                <a:lnTo>
                  <a:pt x="0" y="84622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a:extLst>
              <a:ext uri="{FF2B5EF4-FFF2-40B4-BE49-F238E27FC236}">
                <a16:creationId xmlns:a16="http://schemas.microsoft.com/office/drawing/2014/main" id="{DF52523E-6962-7C0F-07DB-7C4B50606643}"/>
              </a:ext>
            </a:extLst>
          </p:cNvPr>
          <p:cNvSpPr/>
          <p:nvPr/>
        </p:nvSpPr>
        <p:spPr>
          <a:xfrm>
            <a:off x="3430971" y="5091885"/>
            <a:ext cx="903730" cy="846220"/>
          </a:xfrm>
          <a:custGeom>
            <a:avLst/>
            <a:gdLst/>
            <a:ahLst/>
            <a:cxnLst/>
            <a:rect l="l" t="t" r="r" b="b"/>
            <a:pathLst>
              <a:path w="903730" h="846220">
                <a:moveTo>
                  <a:pt x="0" y="0"/>
                </a:moveTo>
                <a:lnTo>
                  <a:pt x="903730" y="0"/>
                </a:lnTo>
                <a:lnTo>
                  <a:pt x="903730" y="846220"/>
                </a:lnTo>
                <a:lnTo>
                  <a:pt x="0" y="84622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a:extLst>
              <a:ext uri="{FF2B5EF4-FFF2-40B4-BE49-F238E27FC236}">
                <a16:creationId xmlns:a16="http://schemas.microsoft.com/office/drawing/2014/main" id="{8748C4E3-9C2F-D47D-8F9B-FB685728B35D}"/>
              </a:ext>
            </a:extLst>
          </p:cNvPr>
          <p:cNvSpPr/>
          <p:nvPr/>
        </p:nvSpPr>
        <p:spPr>
          <a:xfrm>
            <a:off x="3430971" y="6199147"/>
            <a:ext cx="903730" cy="846220"/>
          </a:xfrm>
          <a:custGeom>
            <a:avLst/>
            <a:gdLst/>
            <a:ahLst/>
            <a:cxnLst/>
            <a:rect l="l" t="t" r="r" b="b"/>
            <a:pathLst>
              <a:path w="903730" h="846220">
                <a:moveTo>
                  <a:pt x="0" y="0"/>
                </a:moveTo>
                <a:lnTo>
                  <a:pt x="903730" y="0"/>
                </a:lnTo>
                <a:lnTo>
                  <a:pt x="903730" y="846220"/>
                </a:lnTo>
                <a:lnTo>
                  <a:pt x="0" y="84622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6D742B8E-D196-32ED-5508-1A167BE34C30}"/>
              </a:ext>
            </a:extLst>
          </p:cNvPr>
          <p:cNvSpPr/>
          <p:nvPr/>
        </p:nvSpPr>
        <p:spPr>
          <a:xfrm>
            <a:off x="3430971" y="7305613"/>
            <a:ext cx="903730" cy="846220"/>
          </a:xfrm>
          <a:custGeom>
            <a:avLst/>
            <a:gdLst/>
            <a:ahLst/>
            <a:cxnLst/>
            <a:rect l="l" t="t" r="r" b="b"/>
            <a:pathLst>
              <a:path w="903730" h="846220">
                <a:moveTo>
                  <a:pt x="0" y="0"/>
                </a:moveTo>
                <a:lnTo>
                  <a:pt x="903730" y="0"/>
                </a:lnTo>
                <a:lnTo>
                  <a:pt x="903730" y="846221"/>
                </a:lnTo>
                <a:lnTo>
                  <a:pt x="0" y="84622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a:extLst>
              <a:ext uri="{FF2B5EF4-FFF2-40B4-BE49-F238E27FC236}">
                <a16:creationId xmlns:a16="http://schemas.microsoft.com/office/drawing/2014/main" id="{7C80AAAC-1639-FADE-67BC-641BF8F6A597}"/>
              </a:ext>
            </a:extLst>
          </p:cNvPr>
          <p:cNvSpPr/>
          <p:nvPr/>
        </p:nvSpPr>
        <p:spPr>
          <a:xfrm>
            <a:off x="3430971" y="8412080"/>
            <a:ext cx="903730" cy="846220"/>
          </a:xfrm>
          <a:custGeom>
            <a:avLst/>
            <a:gdLst/>
            <a:ahLst/>
            <a:cxnLst/>
            <a:rect l="l" t="t" r="r" b="b"/>
            <a:pathLst>
              <a:path w="903730" h="846220">
                <a:moveTo>
                  <a:pt x="0" y="0"/>
                </a:moveTo>
                <a:lnTo>
                  <a:pt x="903730" y="0"/>
                </a:lnTo>
                <a:lnTo>
                  <a:pt x="903730" y="846220"/>
                </a:lnTo>
                <a:lnTo>
                  <a:pt x="0" y="84622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a:extLst>
              <a:ext uri="{FF2B5EF4-FFF2-40B4-BE49-F238E27FC236}">
                <a16:creationId xmlns:a16="http://schemas.microsoft.com/office/drawing/2014/main" id="{B92F21DA-BA73-C3AF-31A9-9FDEDF74F928}"/>
              </a:ext>
            </a:extLst>
          </p:cNvPr>
          <p:cNvSpPr/>
          <p:nvPr/>
        </p:nvSpPr>
        <p:spPr>
          <a:xfrm>
            <a:off x="15798145" y="-425300"/>
            <a:ext cx="1202216" cy="5956925"/>
          </a:xfrm>
          <a:custGeom>
            <a:avLst/>
            <a:gdLst/>
            <a:ahLst/>
            <a:cxnLst/>
            <a:rect l="l" t="t" r="r" b="b"/>
            <a:pathLst>
              <a:path w="1202216" h="5956925">
                <a:moveTo>
                  <a:pt x="0" y="0"/>
                </a:moveTo>
                <a:lnTo>
                  <a:pt x="1202216" y="0"/>
                </a:lnTo>
                <a:lnTo>
                  <a:pt x="1202216" y="5956925"/>
                </a:lnTo>
                <a:lnTo>
                  <a:pt x="0" y="595692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TextBox 10">
            <a:extLst>
              <a:ext uri="{FF2B5EF4-FFF2-40B4-BE49-F238E27FC236}">
                <a16:creationId xmlns:a16="http://schemas.microsoft.com/office/drawing/2014/main" id="{9D4C301C-4EFB-BBA1-589A-4269CCCB66E3}"/>
              </a:ext>
            </a:extLst>
          </p:cNvPr>
          <p:cNvSpPr txBox="1"/>
          <p:nvPr/>
        </p:nvSpPr>
        <p:spPr>
          <a:xfrm>
            <a:off x="5051201" y="833640"/>
            <a:ext cx="8185598" cy="2051501"/>
          </a:xfrm>
          <a:prstGeom prst="rect">
            <a:avLst/>
          </a:prstGeom>
        </p:spPr>
        <p:txBody>
          <a:bodyPr lIns="0" tIns="0" rIns="0" bIns="0" rtlCol="0" anchor="t">
            <a:spAutoFit/>
          </a:bodyPr>
          <a:lstStyle/>
          <a:p>
            <a:pPr algn="ctr">
              <a:lnSpc>
                <a:spcPts val="8200"/>
              </a:lnSpc>
            </a:pPr>
            <a:r>
              <a:rPr lang="en-US" sz="6000" dirty="0">
                <a:solidFill>
                  <a:srgbClr val="FFFFFF"/>
                </a:solidFill>
                <a:latin typeface="Proxima Nova"/>
                <a:ea typeface="Proxima Nova"/>
                <a:cs typeface="Proxima Nova"/>
                <a:sym typeface="Proxima Nova"/>
              </a:rPr>
              <a:t>From Silence to Safety Information Sheets</a:t>
            </a:r>
          </a:p>
        </p:txBody>
      </p:sp>
      <p:sp>
        <p:nvSpPr>
          <p:cNvPr id="11" name="TextBox 11">
            <a:extLst>
              <a:ext uri="{FF2B5EF4-FFF2-40B4-BE49-F238E27FC236}">
                <a16:creationId xmlns:a16="http://schemas.microsoft.com/office/drawing/2014/main" id="{2FC432DF-2243-E97D-ACF5-3CC3DCD765BB}"/>
              </a:ext>
            </a:extLst>
          </p:cNvPr>
          <p:cNvSpPr txBox="1"/>
          <p:nvPr/>
        </p:nvSpPr>
        <p:spPr>
          <a:xfrm>
            <a:off x="4691064" y="4172479"/>
            <a:ext cx="11320418" cy="448841"/>
          </a:xfrm>
          <a:prstGeom prst="rect">
            <a:avLst/>
          </a:prstGeom>
        </p:spPr>
        <p:txBody>
          <a:bodyPr lIns="0" tIns="0" rIns="0" bIns="0" rtlCol="0" anchor="t">
            <a:spAutoFit/>
          </a:bodyPr>
          <a:lstStyle/>
          <a:p>
            <a:pPr algn="l">
              <a:lnSpc>
                <a:spcPts val="3463"/>
              </a:lnSpc>
              <a:spcBef>
                <a:spcPct val="0"/>
              </a:spcBef>
            </a:pPr>
            <a:r>
              <a:rPr lang="en-US" sz="3200" dirty="0">
                <a:solidFill>
                  <a:srgbClr val="203376"/>
                </a:solidFill>
                <a:latin typeface="Proxima Nova"/>
                <a:ea typeface="Proxima Nova"/>
                <a:cs typeface="Proxima Nova"/>
                <a:sym typeface="Proxima Nova"/>
              </a:rPr>
              <a:t>Untold Stories Research Summary</a:t>
            </a:r>
          </a:p>
        </p:txBody>
      </p:sp>
      <p:sp>
        <p:nvSpPr>
          <p:cNvPr id="12" name="TextBox 12">
            <a:extLst>
              <a:ext uri="{FF2B5EF4-FFF2-40B4-BE49-F238E27FC236}">
                <a16:creationId xmlns:a16="http://schemas.microsoft.com/office/drawing/2014/main" id="{9FF3D786-0B9D-9ECE-72DE-091E02EBCFCE}"/>
              </a:ext>
            </a:extLst>
          </p:cNvPr>
          <p:cNvSpPr txBox="1"/>
          <p:nvPr/>
        </p:nvSpPr>
        <p:spPr>
          <a:xfrm>
            <a:off x="4691064" y="5279741"/>
            <a:ext cx="11320418" cy="448841"/>
          </a:xfrm>
          <a:prstGeom prst="rect">
            <a:avLst/>
          </a:prstGeom>
        </p:spPr>
        <p:txBody>
          <a:bodyPr lIns="0" tIns="0" rIns="0" bIns="0" rtlCol="0" anchor="t">
            <a:spAutoFit/>
          </a:bodyPr>
          <a:lstStyle/>
          <a:p>
            <a:pPr algn="l">
              <a:lnSpc>
                <a:spcPts val="3463"/>
              </a:lnSpc>
              <a:spcBef>
                <a:spcPct val="0"/>
              </a:spcBef>
            </a:pPr>
            <a:r>
              <a:rPr lang="en-US" sz="3200" dirty="0">
                <a:solidFill>
                  <a:srgbClr val="203376"/>
                </a:solidFill>
                <a:latin typeface="Proxima Nova"/>
                <a:ea typeface="Proxima Nova"/>
                <a:cs typeface="Proxima Nova"/>
                <a:sym typeface="Proxima Nova"/>
              </a:rPr>
              <a:t>A Family and Caregiver’s Guide to Addressing Sexual Abuse</a:t>
            </a:r>
          </a:p>
        </p:txBody>
      </p:sp>
      <p:sp>
        <p:nvSpPr>
          <p:cNvPr id="13" name="TextBox 13">
            <a:extLst>
              <a:ext uri="{FF2B5EF4-FFF2-40B4-BE49-F238E27FC236}">
                <a16:creationId xmlns:a16="http://schemas.microsoft.com/office/drawing/2014/main" id="{5F50CF92-DCF5-1BF1-C048-53A8994BBE29}"/>
              </a:ext>
            </a:extLst>
          </p:cNvPr>
          <p:cNvSpPr txBox="1"/>
          <p:nvPr/>
        </p:nvSpPr>
        <p:spPr>
          <a:xfrm>
            <a:off x="4691064" y="6388423"/>
            <a:ext cx="11320418" cy="448841"/>
          </a:xfrm>
          <a:prstGeom prst="rect">
            <a:avLst/>
          </a:prstGeom>
        </p:spPr>
        <p:txBody>
          <a:bodyPr lIns="0" tIns="0" rIns="0" bIns="0" rtlCol="0" anchor="t">
            <a:spAutoFit/>
          </a:bodyPr>
          <a:lstStyle/>
          <a:p>
            <a:pPr algn="l">
              <a:lnSpc>
                <a:spcPts val="3463"/>
              </a:lnSpc>
              <a:spcBef>
                <a:spcPct val="0"/>
              </a:spcBef>
            </a:pPr>
            <a:r>
              <a:rPr lang="en-US" sz="3200" dirty="0">
                <a:solidFill>
                  <a:srgbClr val="203376"/>
                </a:solidFill>
                <a:latin typeface="Proxima Nova"/>
                <a:ea typeface="Proxima Nova"/>
                <a:cs typeface="Proxima Nova"/>
                <a:sym typeface="Proxima Nova"/>
              </a:rPr>
              <a:t>Sexual Harassment and Disability in the Workplace</a:t>
            </a:r>
          </a:p>
        </p:txBody>
      </p:sp>
      <p:sp>
        <p:nvSpPr>
          <p:cNvPr id="14" name="TextBox 14">
            <a:extLst>
              <a:ext uri="{FF2B5EF4-FFF2-40B4-BE49-F238E27FC236}">
                <a16:creationId xmlns:a16="http://schemas.microsoft.com/office/drawing/2014/main" id="{3084ECCE-862A-BAF8-8172-CE7D5C8572D1}"/>
              </a:ext>
            </a:extLst>
          </p:cNvPr>
          <p:cNvSpPr txBox="1"/>
          <p:nvPr/>
        </p:nvSpPr>
        <p:spPr>
          <a:xfrm>
            <a:off x="4691064" y="7497105"/>
            <a:ext cx="11320418" cy="448841"/>
          </a:xfrm>
          <a:prstGeom prst="rect">
            <a:avLst/>
          </a:prstGeom>
        </p:spPr>
        <p:txBody>
          <a:bodyPr lIns="0" tIns="0" rIns="0" bIns="0" rtlCol="0" anchor="t">
            <a:spAutoFit/>
          </a:bodyPr>
          <a:lstStyle/>
          <a:p>
            <a:pPr algn="l">
              <a:lnSpc>
                <a:spcPts val="3463"/>
              </a:lnSpc>
              <a:spcBef>
                <a:spcPct val="0"/>
              </a:spcBef>
            </a:pPr>
            <a:r>
              <a:rPr lang="en-US" sz="3200" dirty="0">
                <a:solidFill>
                  <a:srgbClr val="203376"/>
                </a:solidFill>
                <a:latin typeface="Proxima Nova"/>
                <a:ea typeface="Proxima Nova"/>
                <a:cs typeface="Proxima Nova"/>
                <a:sym typeface="Proxima Nova"/>
              </a:rPr>
              <a:t>Safety Awareness: Keeping Each Other Safe</a:t>
            </a:r>
          </a:p>
        </p:txBody>
      </p:sp>
      <p:sp>
        <p:nvSpPr>
          <p:cNvPr id="15" name="TextBox 15">
            <a:extLst>
              <a:ext uri="{FF2B5EF4-FFF2-40B4-BE49-F238E27FC236}">
                <a16:creationId xmlns:a16="http://schemas.microsoft.com/office/drawing/2014/main" id="{B2809D29-D6A3-FD8D-072D-DA4B713651BA}"/>
              </a:ext>
            </a:extLst>
          </p:cNvPr>
          <p:cNvSpPr txBox="1"/>
          <p:nvPr/>
        </p:nvSpPr>
        <p:spPr>
          <a:xfrm>
            <a:off x="4691064" y="8605787"/>
            <a:ext cx="11320418" cy="448841"/>
          </a:xfrm>
          <a:prstGeom prst="rect">
            <a:avLst/>
          </a:prstGeom>
        </p:spPr>
        <p:txBody>
          <a:bodyPr lIns="0" tIns="0" rIns="0" bIns="0" rtlCol="0" anchor="t">
            <a:spAutoFit/>
          </a:bodyPr>
          <a:lstStyle/>
          <a:p>
            <a:pPr algn="l">
              <a:lnSpc>
                <a:spcPts val="3463"/>
              </a:lnSpc>
              <a:spcBef>
                <a:spcPct val="0"/>
              </a:spcBef>
            </a:pPr>
            <a:r>
              <a:rPr lang="en-US" sz="3200" dirty="0">
                <a:solidFill>
                  <a:srgbClr val="203376"/>
                </a:solidFill>
                <a:latin typeface="Proxima Nova"/>
                <a:ea typeface="Proxima Nova"/>
                <a:cs typeface="Proxima Nova"/>
                <a:sym typeface="Proxima Nova"/>
              </a:rPr>
              <a:t>Bullying: Tips on What to Do</a:t>
            </a:r>
          </a:p>
        </p:txBody>
      </p:sp>
      <p:sp>
        <p:nvSpPr>
          <p:cNvPr id="16" name="Freeform 16">
            <a:extLst>
              <a:ext uri="{FF2B5EF4-FFF2-40B4-BE49-F238E27FC236}">
                <a16:creationId xmlns:a16="http://schemas.microsoft.com/office/drawing/2014/main" id="{59795A95-E02C-B9A3-2FE6-DBF5890E699E}"/>
              </a:ext>
            </a:extLst>
          </p:cNvPr>
          <p:cNvSpPr/>
          <p:nvPr/>
        </p:nvSpPr>
        <p:spPr>
          <a:xfrm rot="-10800000">
            <a:off x="1028700" y="4799620"/>
            <a:ext cx="1202216" cy="5956925"/>
          </a:xfrm>
          <a:custGeom>
            <a:avLst/>
            <a:gdLst/>
            <a:ahLst/>
            <a:cxnLst/>
            <a:rect l="l" t="t" r="r" b="b"/>
            <a:pathLst>
              <a:path w="1202216" h="5956925">
                <a:moveTo>
                  <a:pt x="0" y="0"/>
                </a:moveTo>
                <a:lnTo>
                  <a:pt x="1202216" y="0"/>
                </a:lnTo>
                <a:lnTo>
                  <a:pt x="1202216" y="5956925"/>
                </a:lnTo>
                <a:lnTo>
                  <a:pt x="0" y="595692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Freeform 17">
            <a:extLst>
              <a:ext uri="{FF2B5EF4-FFF2-40B4-BE49-F238E27FC236}">
                <a16:creationId xmlns:a16="http://schemas.microsoft.com/office/drawing/2014/main" id="{8C00C4F5-0FFC-8C79-6EB3-14623B4D443A}"/>
              </a:ext>
            </a:extLst>
          </p:cNvPr>
          <p:cNvSpPr/>
          <p:nvPr/>
        </p:nvSpPr>
        <p:spPr>
          <a:xfrm>
            <a:off x="0" y="0"/>
            <a:ext cx="2965260" cy="2965260"/>
          </a:xfrm>
          <a:custGeom>
            <a:avLst/>
            <a:gdLst/>
            <a:ahLst/>
            <a:cxnLst/>
            <a:rect l="l" t="t" r="r" b="b"/>
            <a:pathLst>
              <a:path w="2965260" h="2965260">
                <a:moveTo>
                  <a:pt x="0" y="0"/>
                </a:moveTo>
                <a:lnTo>
                  <a:pt x="2965260" y="0"/>
                </a:lnTo>
                <a:lnTo>
                  <a:pt x="2965260" y="2965260"/>
                </a:lnTo>
                <a:lnTo>
                  <a:pt x="0" y="2965260"/>
                </a:lnTo>
                <a:lnTo>
                  <a:pt x="0" y="0"/>
                </a:lnTo>
                <a:close/>
              </a:path>
            </a:pathLst>
          </a:custGeom>
          <a:blipFill>
            <a:blip r:embed="rId6"/>
            <a:stretch>
              <a:fillRect/>
            </a:stretch>
          </a:blipFill>
        </p:spPr>
        <p:txBody>
          <a:bodyPr/>
          <a:lstStyle/>
          <a:p>
            <a:endParaRPr lang="en-US"/>
          </a:p>
        </p:txBody>
      </p:sp>
    </p:spTree>
    <p:extLst>
      <p:ext uri="{BB962C8B-B14F-4D97-AF65-F5344CB8AC3E}">
        <p14:creationId xmlns:p14="http://schemas.microsoft.com/office/powerpoint/2010/main" val="36710301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DA5C4-CB5F-9C8F-83F5-4BA2AB8996B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2CC599E-8079-9303-7052-C90D827A0ED9}"/>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dirty="0"/>
          </a:p>
        </p:txBody>
      </p:sp>
      <p:sp>
        <p:nvSpPr>
          <p:cNvPr id="3" name="Freeform 3">
            <a:extLst>
              <a:ext uri="{FF2B5EF4-FFF2-40B4-BE49-F238E27FC236}">
                <a16:creationId xmlns:a16="http://schemas.microsoft.com/office/drawing/2014/main" id="{1FEA1EF4-D65C-9F11-AE3C-5B73B5F12555}"/>
              </a:ext>
            </a:extLst>
          </p:cNvPr>
          <p:cNvSpPr/>
          <p:nvPr/>
        </p:nvSpPr>
        <p:spPr>
          <a:xfrm rot="262324">
            <a:off x="4812241" y="495701"/>
            <a:ext cx="8663519" cy="2851085"/>
          </a:xfrm>
          <a:custGeom>
            <a:avLst/>
            <a:gdLst/>
            <a:ahLst/>
            <a:cxnLst/>
            <a:rect l="l" t="t" r="r" b="b"/>
            <a:pathLst>
              <a:path w="8663519" h="2851085">
                <a:moveTo>
                  <a:pt x="0" y="0"/>
                </a:moveTo>
                <a:lnTo>
                  <a:pt x="8663518" y="0"/>
                </a:lnTo>
                <a:lnTo>
                  <a:pt x="8663518" y="2851085"/>
                </a:lnTo>
                <a:lnTo>
                  <a:pt x="0" y="285108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a:extLst>
              <a:ext uri="{FF2B5EF4-FFF2-40B4-BE49-F238E27FC236}">
                <a16:creationId xmlns:a16="http://schemas.microsoft.com/office/drawing/2014/main" id="{B6C24B4A-9CDC-5476-9027-3ECDDFC07E31}"/>
              </a:ext>
            </a:extLst>
          </p:cNvPr>
          <p:cNvSpPr/>
          <p:nvPr/>
        </p:nvSpPr>
        <p:spPr>
          <a:xfrm>
            <a:off x="3430971" y="3984622"/>
            <a:ext cx="903730" cy="846220"/>
          </a:xfrm>
          <a:custGeom>
            <a:avLst/>
            <a:gdLst/>
            <a:ahLst/>
            <a:cxnLst/>
            <a:rect l="l" t="t" r="r" b="b"/>
            <a:pathLst>
              <a:path w="903730" h="846220">
                <a:moveTo>
                  <a:pt x="0" y="0"/>
                </a:moveTo>
                <a:lnTo>
                  <a:pt x="903730" y="0"/>
                </a:lnTo>
                <a:lnTo>
                  <a:pt x="903730" y="846220"/>
                </a:lnTo>
                <a:lnTo>
                  <a:pt x="0" y="84622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a:extLst>
              <a:ext uri="{FF2B5EF4-FFF2-40B4-BE49-F238E27FC236}">
                <a16:creationId xmlns:a16="http://schemas.microsoft.com/office/drawing/2014/main" id="{6720A7ED-D651-9FA0-86F5-5EABEC7E0D8E}"/>
              </a:ext>
            </a:extLst>
          </p:cNvPr>
          <p:cNvSpPr/>
          <p:nvPr/>
        </p:nvSpPr>
        <p:spPr>
          <a:xfrm>
            <a:off x="3430971" y="5091486"/>
            <a:ext cx="903730" cy="846220"/>
          </a:xfrm>
          <a:custGeom>
            <a:avLst/>
            <a:gdLst/>
            <a:ahLst/>
            <a:cxnLst/>
            <a:rect l="l" t="t" r="r" b="b"/>
            <a:pathLst>
              <a:path w="903730" h="846220">
                <a:moveTo>
                  <a:pt x="0" y="0"/>
                </a:moveTo>
                <a:lnTo>
                  <a:pt x="903730" y="0"/>
                </a:lnTo>
                <a:lnTo>
                  <a:pt x="903730" y="846220"/>
                </a:lnTo>
                <a:lnTo>
                  <a:pt x="0" y="84622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a:extLst>
              <a:ext uri="{FF2B5EF4-FFF2-40B4-BE49-F238E27FC236}">
                <a16:creationId xmlns:a16="http://schemas.microsoft.com/office/drawing/2014/main" id="{91E41E1A-8032-CA2E-339D-03039732C314}"/>
              </a:ext>
            </a:extLst>
          </p:cNvPr>
          <p:cNvSpPr/>
          <p:nvPr/>
        </p:nvSpPr>
        <p:spPr>
          <a:xfrm>
            <a:off x="3430971" y="6271798"/>
            <a:ext cx="903730" cy="846220"/>
          </a:xfrm>
          <a:custGeom>
            <a:avLst/>
            <a:gdLst/>
            <a:ahLst/>
            <a:cxnLst/>
            <a:rect l="l" t="t" r="r" b="b"/>
            <a:pathLst>
              <a:path w="903730" h="846220">
                <a:moveTo>
                  <a:pt x="0" y="0"/>
                </a:moveTo>
                <a:lnTo>
                  <a:pt x="903730" y="0"/>
                </a:lnTo>
                <a:lnTo>
                  <a:pt x="903730" y="846220"/>
                </a:lnTo>
                <a:lnTo>
                  <a:pt x="0" y="84622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a:extLst>
              <a:ext uri="{FF2B5EF4-FFF2-40B4-BE49-F238E27FC236}">
                <a16:creationId xmlns:a16="http://schemas.microsoft.com/office/drawing/2014/main" id="{C6701CD8-F0E6-AB9E-431A-C5903463DAC2}"/>
              </a:ext>
            </a:extLst>
          </p:cNvPr>
          <p:cNvSpPr/>
          <p:nvPr/>
        </p:nvSpPr>
        <p:spPr>
          <a:xfrm>
            <a:off x="3430971" y="7379017"/>
            <a:ext cx="903730" cy="846220"/>
          </a:xfrm>
          <a:custGeom>
            <a:avLst/>
            <a:gdLst/>
            <a:ahLst/>
            <a:cxnLst/>
            <a:rect l="l" t="t" r="r" b="b"/>
            <a:pathLst>
              <a:path w="903730" h="846220">
                <a:moveTo>
                  <a:pt x="0" y="0"/>
                </a:moveTo>
                <a:lnTo>
                  <a:pt x="903730" y="0"/>
                </a:lnTo>
                <a:lnTo>
                  <a:pt x="903730" y="846221"/>
                </a:lnTo>
                <a:lnTo>
                  <a:pt x="0" y="84622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a:extLst>
              <a:ext uri="{FF2B5EF4-FFF2-40B4-BE49-F238E27FC236}">
                <a16:creationId xmlns:a16="http://schemas.microsoft.com/office/drawing/2014/main" id="{D51C032D-3760-6540-66AC-FE92667366B2}"/>
              </a:ext>
            </a:extLst>
          </p:cNvPr>
          <p:cNvSpPr/>
          <p:nvPr/>
        </p:nvSpPr>
        <p:spPr>
          <a:xfrm>
            <a:off x="3430971" y="8564480"/>
            <a:ext cx="903730" cy="846220"/>
          </a:xfrm>
          <a:custGeom>
            <a:avLst/>
            <a:gdLst/>
            <a:ahLst/>
            <a:cxnLst/>
            <a:rect l="l" t="t" r="r" b="b"/>
            <a:pathLst>
              <a:path w="903730" h="846220">
                <a:moveTo>
                  <a:pt x="0" y="0"/>
                </a:moveTo>
                <a:lnTo>
                  <a:pt x="903730" y="0"/>
                </a:lnTo>
                <a:lnTo>
                  <a:pt x="903730" y="846220"/>
                </a:lnTo>
                <a:lnTo>
                  <a:pt x="0" y="84622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a:extLst>
              <a:ext uri="{FF2B5EF4-FFF2-40B4-BE49-F238E27FC236}">
                <a16:creationId xmlns:a16="http://schemas.microsoft.com/office/drawing/2014/main" id="{66EF477E-8B6D-7744-BF2B-1152ADDF32A0}"/>
              </a:ext>
            </a:extLst>
          </p:cNvPr>
          <p:cNvSpPr/>
          <p:nvPr/>
        </p:nvSpPr>
        <p:spPr>
          <a:xfrm>
            <a:off x="15798145" y="-425300"/>
            <a:ext cx="1202216" cy="5956925"/>
          </a:xfrm>
          <a:custGeom>
            <a:avLst/>
            <a:gdLst/>
            <a:ahLst/>
            <a:cxnLst/>
            <a:rect l="l" t="t" r="r" b="b"/>
            <a:pathLst>
              <a:path w="1202216" h="5956925">
                <a:moveTo>
                  <a:pt x="0" y="0"/>
                </a:moveTo>
                <a:lnTo>
                  <a:pt x="1202216" y="0"/>
                </a:lnTo>
                <a:lnTo>
                  <a:pt x="1202216" y="5956925"/>
                </a:lnTo>
                <a:lnTo>
                  <a:pt x="0" y="595692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TextBox 10">
            <a:extLst>
              <a:ext uri="{FF2B5EF4-FFF2-40B4-BE49-F238E27FC236}">
                <a16:creationId xmlns:a16="http://schemas.microsoft.com/office/drawing/2014/main" id="{04ABE703-C995-2D9C-3574-6BF4F422EE7C}"/>
              </a:ext>
            </a:extLst>
          </p:cNvPr>
          <p:cNvSpPr txBox="1"/>
          <p:nvPr/>
        </p:nvSpPr>
        <p:spPr>
          <a:xfrm>
            <a:off x="5051201" y="833640"/>
            <a:ext cx="8185598" cy="2007729"/>
          </a:xfrm>
          <a:prstGeom prst="rect">
            <a:avLst/>
          </a:prstGeom>
        </p:spPr>
        <p:txBody>
          <a:bodyPr lIns="0" tIns="0" rIns="0" bIns="0" rtlCol="0" anchor="t">
            <a:spAutoFit/>
          </a:bodyPr>
          <a:lstStyle/>
          <a:p>
            <a:pPr algn="ctr">
              <a:lnSpc>
                <a:spcPts val="8200"/>
              </a:lnSpc>
            </a:pPr>
            <a:r>
              <a:rPr lang="en-US" sz="5857" dirty="0">
                <a:solidFill>
                  <a:srgbClr val="FFFFFF"/>
                </a:solidFill>
                <a:latin typeface="Proxima Nova"/>
                <a:ea typeface="Proxima Nova"/>
                <a:cs typeface="Proxima Nova"/>
                <a:sym typeface="Proxima Nova"/>
              </a:rPr>
              <a:t>Information Sheets</a:t>
            </a:r>
          </a:p>
          <a:p>
            <a:pPr algn="ctr">
              <a:lnSpc>
                <a:spcPts val="8200"/>
              </a:lnSpc>
            </a:pPr>
            <a:r>
              <a:rPr lang="en-US" sz="5857" dirty="0">
                <a:solidFill>
                  <a:srgbClr val="FFFFFF"/>
                </a:solidFill>
                <a:latin typeface="Proxima Nova"/>
                <a:ea typeface="Proxima Nova"/>
                <a:cs typeface="Proxima Nova"/>
                <a:sym typeface="Proxima Nova"/>
              </a:rPr>
              <a:t>In Progress</a:t>
            </a:r>
          </a:p>
        </p:txBody>
      </p:sp>
      <p:sp>
        <p:nvSpPr>
          <p:cNvPr id="11" name="TextBox 11">
            <a:extLst>
              <a:ext uri="{FF2B5EF4-FFF2-40B4-BE49-F238E27FC236}">
                <a16:creationId xmlns:a16="http://schemas.microsoft.com/office/drawing/2014/main" id="{CF634DFA-8F23-5D5C-6956-EF93BBF96169}"/>
              </a:ext>
            </a:extLst>
          </p:cNvPr>
          <p:cNvSpPr txBox="1"/>
          <p:nvPr/>
        </p:nvSpPr>
        <p:spPr>
          <a:xfrm>
            <a:off x="4691064" y="4183312"/>
            <a:ext cx="11320418" cy="448841"/>
          </a:xfrm>
          <a:prstGeom prst="rect">
            <a:avLst/>
          </a:prstGeom>
        </p:spPr>
        <p:txBody>
          <a:bodyPr lIns="0" tIns="0" rIns="0" bIns="0" rtlCol="0" anchor="t">
            <a:spAutoFit/>
          </a:bodyPr>
          <a:lstStyle/>
          <a:p>
            <a:pPr algn="l">
              <a:lnSpc>
                <a:spcPts val="3463"/>
              </a:lnSpc>
              <a:spcBef>
                <a:spcPct val="0"/>
              </a:spcBef>
            </a:pPr>
            <a:r>
              <a:rPr lang="en-US" sz="3200" dirty="0">
                <a:solidFill>
                  <a:srgbClr val="203376"/>
                </a:solidFill>
                <a:latin typeface="Proxima Nova"/>
                <a:ea typeface="Proxima Nova"/>
                <a:cs typeface="Proxima Nova"/>
                <a:sym typeface="Proxima Nova"/>
              </a:rPr>
              <a:t>Online Safety</a:t>
            </a:r>
          </a:p>
        </p:txBody>
      </p:sp>
      <p:sp>
        <p:nvSpPr>
          <p:cNvPr id="12" name="TextBox 12">
            <a:extLst>
              <a:ext uri="{FF2B5EF4-FFF2-40B4-BE49-F238E27FC236}">
                <a16:creationId xmlns:a16="http://schemas.microsoft.com/office/drawing/2014/main" id="{3756548F-03D3-E44D-9676-38CFA3933D41}"/>
              </a:ext>
            </a:extLst>
          </p:cNvPr>
          <p:cNvSpPr txBox="1"/>
          <p:nvPr/>
        </p:nvSpPr>
        <p:spPr>
          <a:xfrm>
            <a:off x="4691064" y="5290176"/>
            <a:ext cx="11320418" cy="448841"/>
          </a:xfrm>
          <a:prstGeom prst="rect">
            <a:avLst/>
          </a:prstGeom>
        </p:spPr>
        <p:txBody>
          <a:bodyPr lIns="0" tIns="0" rIns="0" bIns="0" rtlCol="0" anchor="t">
            <a:spAutoFit/>
          </a:bodyPr>
          <a:lstStyle/>
          <a:p>
            <a:pPr algn="l">
              <a:lnSpc>
                <a:spcPts val="3463"/>
              </a:lnSpc>
              <a:spcBef>
                <a:spcPct val="0"/>
              </a:spcBef>
            </a:pPr>
            <a:r>
              <a:rPr lang="en-US" sz="3200" dirty="0">
                <a:solidFill>
                  <a:srgbClr val="203376"/>
                </a:solidFill>
                <a:latin typeface="Proxima Nova"/>
                <a:ea typeface="Proxima Nova"/>
                <a:cs typeface="Proxima Nova"/>
                <a:sym typeface="Proxima Nova"/>
              </a:rPr>
              <a:t>Healthy Friendships</a:t>
            </a:r>
          </a:p>
        </p:txBody>
      </p:sp>
      <p:sp>
        <p:nvSpPr>
          <p:cNvPr id="13" name="TextBox 13">
            <a:extLst>
              <a:ext uri="{FF2B5EF4-FFF2-40B4-BE49-F238E27FC236}">
                <a16:creationId xmlns:a16="http://schemas.microsoft.com/office/drawing/2014/main" id="{B9B28849-9240-CE8C-EC3B-0F6565B12D22}"/>
              </a:ext>
            </a:extLst>
          </p:cNvPr>
          <p:cNvSpPr txBox="1"/>
          <p:nvPr/>
        </p:nvSpPr>
        <p:spPr>
          <a:xfrm>
            <a:off x="4691064" y="6246067"/>
            <a:ext cx="11320418" cy="897682"/>
          </a:xfrm>
          <a:prstGeom prst="rect">
            <a:avLst/>
          </a:prstGeom>
        </p:spPr>
        <p:txBody>
          <a:bodyPr lIns="0" tIns="0" rIns="0" bIns="0" rtlCol="0" anchor="t">
            <a:spAutoFit/>
          </a:bodyPr>
          <a:lstStyle/>
          <a:p>
            <a:pPr algn="l">
              <a:lnSpc>
                <a:spcPts val="3463"/>
              </a:lnSpc>
              <a:spcBef>
                <a:spcPct val="0"/>
              </a:spcBef>
            </a:pPr>
            <a:r>
              <a:rPr lang="en-US" sz="3200" dirty="0">
                <a:solidFill>
                  <a:srgbClr val="203376"/>
                </a:solidFill>
                <a:latin typeface="Proxima Nova"/>
                <a:ea typeface="Proxima Nova"/>
                <a:cs typeface="Proxima Nova"/>
                <a:sym typeface="Proxima Nova"/>
              </a:rPr>
              <a:t>Adverse Childhood Experiences and Trauma Informed Approaches </a:t>
            </a:r>
          </a:p>
        </p:txBody>
      </p:sp>
      <p:sp>
        <p:nvSpPr>
          <p:cNvPr id="14" name="TextBox 14">
            <a:extLst>
              <a:ext uri="{FF2B5EF4-FFF2-40B4-BE49-F238E27FC236}">
                <a16:creationId xmlns:a16="http://schemas.microsoft.com/office/drawing/2014/main" id="{7E99F050-301B-176C-B745-7F2648D90B2B}"/>
              </a:ext>
            </a:extLst>
          </p:cNvPr>
          <p:cNvSpPr txBox="1"/>
          <p:nvPr/>
        </p:nvSpPr>
        <p:spPr>
          <a:xfrm>
            <a:off x="4691064" y="7353286"/>
            <a:ext cx="11320418" cy="897682"/>
          </a:xfrm>
          <a:prstGeom prst="rect">
            <a:avLst/>
          </a:prstGeom>
        </p:spPr>
        <p:txBody>
          <a:bodyPr lIns="0" tIns="0" rIns="0" bIns="0" rtlCol="0" anchor="t">
            <a:spAutoFit/>
          </a:bodyPr>
          <a:lstStyle/>
          <a:p>
            <a:pPr algn="l">
              <a:lnSpc>
                <a:spcPts val="3463"/>
              </a:lnSpc>
              <a:spcBef>
                <a:spcPct val="0"/>
              </a:spcBef>
            </a:pPr>
            <a:r>
              <a:rPr lang="en-US" sz="3200" dirty="0">
                <a:solidFill>
                  <a:srgbClr val="203376"/>
                </a:solidFill>
                <a:latin typeface="Proxima Nova"/>
                <a:ea typeface="Proxima Nova"/>
                <a:cs typeface="Proxima Nova"/>
                <a:sym typeface="Proxima Nova"/>
              </a:rPr>
              <a:t>Safety, Support, and Your Rights: Information for the Deaf and Hard of Hearing Community</a:t>
            </a:r>
          </a:p>
        </p:txBody>
      </p:sp>
      <p:sp>
        <p:nvSpPr>
          <p:cNvPr id="15" name="TextBox 15">
            <a:extLst>
              <a:ext uri="{FF2B5EF4-FFF2-40B4-BE49-F238E27FC236}">
                <a16:creationId xmlns:a16="http://schemas.microsoft.com/office/drawing/2014/main" id="{D7A0F545-E105-8A40-1918-74DC17453F45}"/>
              </a:ext>
            </a:extLst>
          </p:cNvPr>
          <p:cNvSpPr txBox="1"/>
          <p:nvPr/>
        </p:nvSpPr>
        <p:spPr>
          <a:xfrm>
            <a:off x="4691064" y="8733259"/>
            <a:ext cx="11320418" cy="448841"/>
          </a:xfrm>
          <a:prstGeom prst="rect">
            <a:avLst/>
          </a:prstGeom>
        </p:spPr>
        <p:txBody>
          <a:bodyPr lIns="0" tIns="0" rIns="0" bIns="0" rtlCol="0" anchor="t">
            <a:spAutoFit/>
          </a:bodyPr>
          <a:lstStyle/>
          <a:p>
            <a:pPr algn="l">
              <a:lnSpc>
                <a:spcPts val="3463"/>
              </a:lnSpc>
              <a:spcBef>
                <a:spcPct val="0"/>
              </a:spcBef>
            </a:pPr>
            <a:r>
              <a:rPr lang="en-US" sz="3200" dirty="0">
                <a:solidFill>
                  <a:srgbClr val="203376"/>
                </a:solidFill>
                <a:latin typeface="Proxima Nova"/>
                <a:ea typeface="Proxima Nova"/>
                <a:cs typeface="Proxima Nova"/>
                <a:sym typeface="Proxima Nova"/>
              </a:rPr>
              <a:t>Resource List</a:t>
            </a:r>
          </a:p>
        </p:txBody>
      </p:sp>
      <p:sp>
        <p:nvSpPr>
          <p:cNvPr id="16" name="Freeform 16">
            <a:extLst>
              <a:ext uri="{FF2B5EF4-FFF2-40B4-BE49-F238E27FC236}">
                <a16:creationId xmlns:a16="http://schemas.microsoft.com/office/drawing/2014/main" id="{45BAA82C-507C-1B45-2D7A-6B8A5D80BEEF}"/>
              </a:ext>
            </a:extLst>
          </p:cNvPr>
          <p:cNvSpPr/>
          <p:nvPr/>
        </p:nvSpPr>
        <p:spPr>
          <a:xfrm rot="-10800000">
            <a:off x="1028700" y="4799620"/>
            <a:ext cx="1202216" cy="5956925"/>
          </a:xfrm>
          <a:custGeom>
            <a:avLst/>
            <a:gdLst/>
            <a:ahLst/>
            <a:cxnLst/>
            <a:rect l="l" t="t" r="r" b="b"/>
            <a:pathLst>
              <a:path w="1202216" h="5956925">
                <a:moveTo>
                  <a:pt x="0" y="0"/>
                </a:moveTo>
                <a:lnTo>
                  <a:pt x="1202216" y="0"/>
                </a:lnTo>
                <a:lnTo>
                  <a:pt x="1202216" y="5956925"/>
                </a:lnTo>
                <a:lnTo>
                  <a:pt x="0" y="595692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Freeform 17">
            <a:extLst>
              <a:ext uri="{FF2B5EF4-FFF2-40B4-BE49-F238E27FC236}">
                <a16:creationId xmlns:a16="http://schemas.microsoft.com/office/drawing/2014/main" id="{1CDE4BEC-6307-99A5-018E-44CF1BF23B70}"/>
              </a:ext>
            </a:extLst>
          </p:cNvPr>
          <p:cNvSpPr/>
          <p:nvPr/>
        </p:nvSpPr>
        <p:spPr>
          <a:xfrm>
            <a:off x="0" y="0"/>
            <a:ext cx="2965260" cy="2965260"/>
          </a:xfrm>
          <a:custGeom>
            <a:avLst/>
            <a:gdLst/>
            <a:ahLst/>
            <a:cxnLst/>
            <a:rect l="l" t="t" r="r" b="b"/>
            <a:pathLst>
              <a:path w="2965260" h="2965260">
                <a:moveTo>
                  <a:pt x="0" y="0"/>
                </a:moveTo>
                <a:lnTo>
                  <a:pt x="2965260" y="0"/>
                </a:lnTo>
                <a:lnTo>
                  <a:pt x="2965260" y="2965260"/>
                </a:lnTo>
                <a:lnTo>
                  <a:pt x="0" y="2965260"/>
                </a:lnTo>
                <a:lnTo>
                  <a:pt x="0" y="0"/>
                </a:lnTo>
                <a:close/>
              </a:path>
            </a:pathLst>
          </a:custGeom>
          <a:blipFill>
            <a:blip r:embed="rId6"/>
            <a:stretch>
              <a:fillRect/>
            </a:stretch>
          </a:blipFill>
        </p:spPr>
        <p:txBody>
          <a:bodyPr/>
          <a:lstStyle/>
          <a:p>
            <a:endParaRPr lang="en-US"/>
          </a:p>
        </p:txBody>
      </p:sp>
    </p:spTree>
    <p:extLst>
      <p:ext uri="{BB962C8B-B14F-4D97-AF65-F5344CB8AC3E}">
        <p14:creationId xmlns:p14="http://schemas.microsoft.com/office/powerpoint/2010/main" val="35713441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txBody>
          <a:bodyPr/>
          <a:lstStyle/>
          <a:p>
            <a:endParaRPr lang="en-US" dirty="0"/>
          </a:p>
        </p:txBody>
      </p:sp>
      <p:sp>
        <p:nvSpPr>
          <p:cNvPr id="3" name="Freeform 3"/>
          <p:cNvSpPr/>
          <p:nvPr/>
        </p:nvSpPr>
        <p:spPr>
          <a:xfrm>
            <a:off x="2746005" y="4352787"/>
            <a:ext cx="3264886" cy="1489510"/>
          </a:xfrm>
          <a:custGeom>
            <a:avLst/>
            <a:gdLst/>
            <a:ahLst/>
            <a:cxnLst/>
            <a:rect l="l" t="t" r="r" b="b"/>
            <a:pathLst>
              <a:path w="3264886" h="1489510">
                <a:moveTo>
                  <a:pt x="0" y="0"/>
                </a:moveTo>
                <a:lnTo>
                  <a:pt x="3264886" y="0"/>
                </a:lnTo>
                <a:lnTo>
                  <a:pt x="3264886" y="1489510"/>
                </a:lnTo>
                <a:lnTo>
                  <a:pt x="0" y="148951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2746005" y="6394747"/>
            <a:ext cx="3264886" cy="1489510"/>
          </a:xfrm>
          <a:custGeom>
            <a:avLst/>
            <a:gdLst/>
            <a:ahLst/>
            <a:cxnLst/>
            <a:rect l="l" t="t" r="r" b="b"/>
            <a:pathLst>
              <a:path w="3264886" h="1489510">
                <a:moveTo>
                  <a:pt x="0" y="0"/>
                </a:moveTo>
                <a:lnTo>
                  <a:pt x="3264886" y="0"/>
                </a:lnTo>
                <a:lnTo>
                  <a:pt x="3264886" y="1489510"/>
                </a:lnTo>
                <a:lnTo>
                  <a:pt x="0" y="148951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7568452" y="4352787"/>
            <a:ext cx="3264886" cy="1489510"/>
          </a:xfrm>
          <a:custGeom>
            <a:avLst/>
            <a:gdLst/>
            <a:ahLst/>
            <a:cxnLst/>
            <a:rect l="l" t="t" r="r" b="b"/>
            <a:pathLst>
              <a:path w="3264886" h="1489510">
                <a:moveTo>
                  <a:pt x="0" y="0"/>
                </a:moveTo>
                <a:lnTo>
                  <a:pt x="3264886" y="0"/>
                </a:lnTo>
                <a:lnTo>
                  <a:pt x="3264886" y="1489510"/>
                </a:lnTo>
                <a:lnTo>
                  <a:pt x="0" y="148951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7568452" y="6394747"/>
            <a:ext cx="3264886" cy="1489510"/>
          </a:xfrm>
          <a:custGeom>
            <a:avLst/>
            <a:gdLst/>
            <a:ahLst/>
            <a:cxnLst/>
            <a:rect l="l" t="t" r="r" b="b"/>
            <a:pathLst>
              <a:path w="3264886" h="1489510">
                <a:moveTo>
                  <a:pt x="0" y="0"/>
                </a:moveTo>
                <a:lnTo>
                  <a:pt x="3264886" y="0"/>
                </a:lnTo>
                <a:lnTo>
                  <a:pt x="3264886" y="1489510"/>
                </a:lnTo>
                <a:lnTo>
                  <a:pt x="0" y="148951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7"/>
          <p:cNvSpPr/>
          <p:nvPr/>
        </p:nvSpPr>
        <p:spPr>
          <a:xfrm>
            <a:off x="12277109" y="4352787"/>
            <a:ext cx="3264886" cy="1489510"/>
          </a:xfrm>
          <a:custGeom>
            <a:avLst/>
            <a:gdLst/>
            <a:ahLst/>
            <a:cxnLst/>
            <a:rect l="l" t="t" r="r" b="b"/>
            <a:pathLst>
              <a:path w="3264886" h="1489510">
                <a:moveTo>
                  <a:pt x="0" y="0"/>
                </a:moveTo>
                <a:lnTo>
                  <a:pt x="3264886" y="0"/>
                </a:lnTo>
                <a:lnTo>
                  <a:pt x="3264886" y="1489510"/>
                </a:lnTo>
                <a:lnTo>
                  <a:pt x="0" y="148951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a:off x="12277109" y="6394747"/>
            <a:ext cx="3264886" cy="1489510"/>
          </a:xfrm>
          <a:custGeom>
            <a:avLst/>
            <a:gdLst/>
            <a:ahLst/>
            <a:cxnLst/>
            <a:rect l="l" t="t" r="r" b="b"/>
            <a:pathLst>
              <a:path w="3264886" h="1489510">
                <a:moveTo>
                  <a:pt x="0" y="0"/>
                </a:moveTo>
                <a:lnTo>
                  <a:pt x="3264886" y="0"/>
                </a:lnTo>
                <a:lnTo>
                  <a:pt x="3264886" y="1489510"/>
                </a:lnTo>
                <a:lnTo>
                  <a:pt x="0" y="148951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TextBox 9"/>
          <p:cNvSpPr txBox="1"/>
          <p:nvPr/>
        </p:nvSpPr>
        <p:spPr>
          <a:xfrm>
            <a:off x="12205160" y="6815682"/>
            <a:ext cx="3478806" cy="523926"/>
          </a:xfrm>
          <a:prstGeom prst="rect">
            <a:avLst/>
          </a:prstGeom>
        </p:spPr>
        <p:txBody>
          <a:bodyPr lIns="0" tIns="0" rIns="0" bIns="0" rtlCol="0" anchor="t">
            <a:spAutoFit/>
          </a:bodyPr>
          <a:lstStyle/>
          <a:p>
            <a:pPr algn="ctr">
              <a:lnSpc>
                <a:spcPts val="4460"/>
              </a:lnSpc>
              <a:spcBef>
                <a:spcPct val="0"/>
              </a:spcBef>
            </a:pPr>
            <a:r>
              <a:rPr lang="en-US" sz="3186" dirty="0">
                <a:solidFill>
                  <a:srgbClr val="000000"/>
                </a:solidFill>
                <a:latin typeface="Proxima Nova"/>
                <a:ea typeface="Proxima Nova"/>
                <a:cs typeface="Proxima Nova"/>
                <a:sym typeface="Proxima Nova"/>
              </a:rPr>
              <a:t>Community needs</a:t>
            </a:r>
          </a:p>
        </p:txBody>
      </p:sp>
      <p:sp>
        <p:nvSpPr>
          <p:cNvPr id="10" name="Freeform 10"/>
          <p:cNvSpPr/>
          <p:nvPr/>
        </p:nvSpPr>
        <p:spPr>
          <a:xfrm rot="-1303801">
            <a:off x="15140255" y="-1386572"/>
            <a:ext cx="4238090" cy="4114800"/>
          </a:xfrm>
          <a:custGeom>
            <a:avLst/>
            <a:gdLst/>
            <a:ahLst/>
            <a:cxnLst/>
            <a:rect l="l" t="t" r="r" b="b"/>
            <a:pathLst>
              <a:path w="4238090" h="4114800">
                <a:moveTo>
                  <a:pt x="0" y="0"/>
                </a:moveTo>
                <a:lnTo>
                  <a:pt x="4238090" y="0"/>
                </a:lnTo>
                <a:lnTo>
                  <a:pt x="4238090"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1" name="Group 11"/>
          <p:cNvGrpSpPr/>
          <p:nvPr/>
        </p:nvGrpSpPr>
        <p:grpSpPr>
          <a:xfrm>
            <a:off x="4456307" y="952319"/>
            <a:ext cx="9942793" cy="2473802"/>
            <a:chOff x="0" y="375321"/>
            <a:chExt cx="12062954" cy="3298403"/>
          </a:xfrm>
        </p:grpSpPr>
        <p:sp>
          <p:nvSpPr>
            <p:cNvPr id="12" name="Freeform 12"/>
            <p:cNvSpPr/>
            <p:nvPr/>
          </p:nvSpPr>
          <p:spPr>
            <a:xfrm rot="262324">
              <a:off x="204112" y="375321"/>
              <a:ext cx="11609220" cy="3298403"/>
            </a:xfrm>
            <a:custGeom>
              <a:avLst/>
              <a:gdLst/>
              <a:ahLst/>
              <a:cxnLst/>
              <a:rect l="l" t="t" r="r" b="b"/>
              <a:pathLst>
                <a:path w="10022770" h="3298403">
                  <a:moveTo>
                    <a:pt x="0" y="0"/>
                  </a:moveTo>
                  <a:lnTo>
                    <a:pt x="10022770" y="0"/>
                  </a:lnTo>
                  <a:lnTo>
                    <a:pt x="10022770" y="3298402"/>
                  </a:lnTo>
                  <a:lnTo>
                    <a:pt x="0" y="329840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3" name="TextBox 13"/>
            <p:cNvSpPr txBox="1"/>
            <p:nvPr/>
          </p:nvSpPr>
          <p:spPr>
            <a:xfrm>
              <a:off x="0" y="1309682"/>
              <a:ext cx="12062954" cy="1309760"/>
            </a:xfrm>
            <a:prstGeom prst="rect">
              <a:avLst/>
            </a:prstGeom>
          </p:spPr>
          <p:txBody>
            <a:bodyPr lIns="0" tIns="0" rIns="0" bIns="0" rtlCol="0" anchor="t">
              <a:spAutoFit/>
            </a:bodyPr>
            <a:lstStyle/>
            <a:p>
              <a:pPr algn="ctr">
                <a:lnSpc>
                  <a:spcPts val="8200"/>
                </a:lnSpc>
                <a:spcBef>
                  <a:spcPct val="0"/>
                </a:spcBef>
              </a:pPr>
              <a:r>
                <a:rPr lang="en-US" sz="5857" dirty="0">
                  <a:solidFill>
                    <a:srgbClr val="FFFFFF"/>
                  </a:solidFill>
                  <a:latin typeface="Proxima Nova"/>
                  <a:ea typeface="Proxima Nova"/>
                  <a:cs typeface="Proxima Nova"/>
                  <a:sym typeface="Proxima Nova"/>
                </a:rPr>
                <a:t>Important Considerations</a:t>
              </a:r>
            </a:p>
          </p:txBody>
        </p:sp>
      </p:grpSp>
      <p:sp>
        <p:nvSpPr>
          <p:cNvPr id="14" name="TextBox 14"/>
          <p:cNvSpPr txBox="1"/>
          <p:nvPr/>
        </p:nvSpPr>
        <p:spPr>
          <a:xfrm>
            <a:off x="2639045" y="4767071"/>
            <a:ext cx="3478806" cy="523926"/>
          </a:xfrm>
          <a:prstGeom prst="rect">
            <a:avLst/>
          </a:prstGeom>
        </p:spPr>
        <p:txBody>
          <a:bodyPr lIns="0" tIns="0" rIns="0" bIns="0" rtlCol="0" anchor="t">
            <a:spAutoFit/>
          </a:bodyPr>
          <a:lstStyle/>
          <a:p>
            <a:pPr algn="ctr">
              <a:lnSpc>
                <a:spcPts val="4460"/>
              </a:lnSpc>
              <a:spcBef>
                <a:spcPct val="0"/>
              </a:spcBef>
            </a:pPr>
            <a:r>
              <a:rPr lang="en-US" sz="3186" dirty="0">
                <a:solidFill>
                  <a:srgbClr val="000000"/>
                </a:solidFill>
                <a:latin typeface="Proxima Nova"/>
                <a:ea typeface="Proxima Nova"/>
                <a:cs typeface="Proxima Nova"/>
                <a:sym typeface="Proxima Nova"/>
              </a:rPr>
              <a:t>Audience</a:t>
            </a:r>
          </a:p>
        </p:txBody>
      </p:sp>
      <p:sp>
        <p:nvSpPr>
          <p:cNvPr id="15" name="TextBox 15"/>
          <p:cNvSpPr txBox="1"/>
          <p:nvPr/>
        </p:nvSpPr>
        <p:spPr>
          <a:xfrm>
            <a:off x="7404597" y="4519001"/>
            <a:ext cx="3592596" cy="1101007"/>
          </a:xfrm>
          <a:prstGeom prst="rect">
            <a:avLst/>
          </a:prstGeom>
        </p:spPr>
        <p:txBody>
          <a:bodyPr wrap="square" lIns="0" tIns="0" rIns="0" bIns="0" rtlCol="0" anchor="t">
            <a:spAutoFit/>
          </a:bodyPr>
          <a:lstStyle/>
          <a:p>
            <a:pPr algn="ctr">
              <a:lnSpc>
                <a:spcPts val="4460"/>
              </a:lnSpc>
              <a:spcBef>
                <a:spcPct val="0"/>
              </a:spcBef>
            </a:pPr>
            <a:r>
              <a:rPr lang="en-US" sz="2800" dirty="0">
                <a:solidFill>
                  <a:srgbClr val="000000"/>
                </a:solidFill>
                <a:latin typeface="Proxima Nova"/>
                <a:ea typeface="Proxima Nova"/>
                <a:cs typeface="Proxima Nova"/>
                <a:sym typeface="Proxima Nova"/>
              </a:rPr>
              <a:t>Plain and accessible language</a:t>
            </a:r>
          </a:p>
        </p:txBody>
      </p:sp>
      <p:sp>
        <p:nvSpPr>
          <p:cNvPr id="16" name="TextBox 16"/>
          <p:cNvSpPr txBox="1"/>
          <p:nvPr/>
        </p:nvSpPr>
        <p:spPr>
          <a:xfrm>
            <a:off x="12170149" y="4813989"/>
            <a:ext cx="3478806" cy="523926"/>
          </a:xfrm>
          <a:prstGeom prst="rect">
            <a:avLst/>
          </a:prstGeom>
        </p:spPr>
        <p:txBody>
          <a:bodyPr lIns="0" tIns="0" rIns="0" bIns="0" rtlCol="0" anchor="t">
            <a:spAutoFit/>
          </a:bodyPr>
          <a:lstStyle/>
          <a:p>
            <a:pPr algn="ctr">
              <a:lnSpc>
                <a:spcPts val="4460"/>
              </a:lnSpc>
              <a:spcBef>
                <a:spcPct val="0"/>
              </a:spcBef>
            </a:pPr>
            <a:r>
              <a:rPr lang="en-US" sz="3186" dirty="0">
                <a:solidFill>
                  <a:srgbClr val="000000"/>
                </a:solidFill>
                <a:latin typeface="Proxima Nova"/>
                <a:ea typeface="Proxima Nova"/>
                <a:cs typeface="Proxima Nova"/>
                <a:sym typeface="Proxima Nova"/>
              </a:rPr>
              <a:t>Length</a:t>
            </a:r>
          </a:p>
        </p:txBody>
      </p:sp>
      <p:sp>
        <p:nvSpPr>
          <p:cNvPr id="17" name="TextBox 17"/>
          <p:cNvSpPr txBox="1"/>
          <p:nvPr/>
        </p:nvSpPr>
        <p:spPr>
          <a:xfrm>
            <a:off x="2639045" y="6560961"/>
            <a:ext cx="3478806" cy="1101007"/>
          </a:xfrm>
          <a:prstGeom prst="rect">
            <a:avLst/>
          </a:prstGeom>
        </p:spPr>
        <p:txBody>
          <a:bodyPr lIns="0" tIns="0" rIns="0" bIns="0" rtlCol="0" anchor="t">
            <a:spAutoFit/>
          </a:bodyPr>
          <a:lstStyle/>
          <a:p>
            <a:pPr algn="ctr">
              <a:lnSpc>
                <a:spcPts val="4460"/>
              </a:lnSpc>
              <a:spcBef>
                <a:spcPct val="0"/>
              </a:spcBef>
            </a:pPr>
            <a:r>
              <a:rPr lang="en-US" sz="3186" dirty="0">
                <a:solidFill>
                  <a:srgbClr val="000000"/>
                </a:solidFill>
                <a:latin typeface="Proxima Nova"/>
                <a:ea typeface="Proxima Nova"/>
                <a:cs typeface="Proxima Nova"/>
                <a:sym typeface="Proxima Nova"/>
              </a:rPr>
              <a:t>Partnerships in development</a:t>
            </a:r>
          </a:p>
        </p:txBody>
      </p:sp>
      <p:sp>
        <p:nvSpPr>
          <p:cNvPr id="18" name="TextBox 18"/>
          <p:cNvSpPr txBox="1"/>
          <p:nvPr/>
        </p:nvSpPr>
        <p:spPr>
          <a:xfrm>
            <a:off x="7404597" y="6560961"/>
            <a:ext cx="3478806" cy="1101007"/>
          </a:xfrm>
          <a:prstGeom prst="rect">
            <a:avLst/>
          </a:prstGeom>
        </p:spPr>
        <p:txBody>
          <a:bodyPr lIns="0" tIns="0" rIns="0" bIns="0" rtlCol="0" anchor="t">
            <a:spAutoFit/>
          </a:bodyPr>
          <a:lstStyle/>
          <a:p>
            <a:pPr algn="ctr">
              <a:lnSpc>
                <a:spcPts val="4460"/>
              </a:lnSpc>
              <a:spcBef>
                <a:spcPct val="0"/>
              </a:spcBef>
            </a:pPr>
            <a:r>
              <a:rPr lang="en-US" sz="3186" dirty="0">
                <a:solidFill>
                  <a:srgbClr val="000000"/>
                </a:solidFill>
                <a:latin typeface="Proxima Nova"/>
                <a:ea typeface="Proxima Nova"/>
                <a:cs typeface="Proxima Nova"/>
                <a:sym typeface="Proxima Nova"/>
              </a:rPr>
              <a:t>Integration of existing resources</a:t>
            </a:r>
          </a:p>
        </p:txBody>
      </p:sp>
      <p:sp>
        <p:nvSpPr>
          <p:cNvPr id="19" name="Freeform 19"/>
          <p:cNvSpPr/>
          <p:nvPr/>
        </p:nvSpPr>
        <p:spPr>
          <a:xfrm rot="-7157778" flipH="1">
            <a:off x="-223043" y="7310248"/>
            <a:ext cx="2574438" cy="2860107"/>
          </a:xfrm>
          <a:custGeom>
            <a:avLst/>
            <a:gdLst/>
            <a:ahLst/>
            <a:cxnLst/>
            <a:rect l="l" t="t" r="r" b="b"/>
            <a:pathLst>
              <a:path w="4238090" h="4114800">
                <a:moveTo>
                  <a:pt x="4238090" y="0"/>
                </a:moveTo>
                <a:lnTo>
                  <a:pt x="0" y="0"/>
                </a:lnTo>
                <a:lnTo>
                  <a:pt x="0" y="4114800"/>
                </a:lnTo>
                <a:lnTo>
                  <a:pt x="4238090" y="4114800"/>
                </a:lnTo>
                <a:lnTo>
                  <a:pt x="423809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3" name="Freeform 23"/>
          <p:cNvSpPr/>
          <p:nvPr/>
        </p:nvSpPr>
        <p:spPr>
          <a:xfrm>
            <a:off x="0" y="0"/>
            <a:ext cx="2965260" cy="2965260"/>
          </a:xfrm>
          <a:custGeom>
            <a:avLst/>
            <a:gdLst/>
            <a:ahLst/>
            <a:cxnLst/>
            <a:rect l="l" t="t" r="r" b="b"/>
            <a:pathLst>
              <a:path w="2965260" h="2965260">
                <a:moveTo>
                  <a:pt x="0" y="0"/>
                </a:moveTo>
                <a:lnTo>
                  <a:pt x="2965260" y="0"/>
                </a:lnTo>
                <a:lnTo>
                  <a:pt x="2965260" y="2965260"/>
                </a:lnTo>
                <a:lnTo>
                  <a:pt x="0" y="2965260"/>
                </a:lnTo>
                <a:lnTo>
                  <a:pt x="0" y="0"/>
                </a:lnTo>
                <a:close/>
              </a:path>
            </a:pathLst>
          </a:custGeom>
          <a:blipFill>
            <a:blip r:embed="rId7"/>
            <a:stretch>
              <a:fillRect/>
            </a:stretch>
          </a:blipFill>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6272E-8E49-AE3E-6E18-868807B23DA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B5F8102-3A9D-EC40-28FF-DC70373F6809}"/>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Freeform 3">
            <a:extLst>
              <a:ext uri="{FF2B5EF4-FFF2-40B4-BE49-F238E27FC236}">
                <a16:creationId xmlns:a16="http://schemas.microsoft.com/office/drawing/2014/main" id="{C7AD48F1-C7E4-A970-1176-FBC564008B10}"/>
              </a:ext>
            </a:extLst>
          </p:cNvPr>
          <p:cNvSpPr/>
          <p:nvPr/>
        </p:nvSpPr>
        <p:spPr>
          <a:xfrm rot="262324">
            <a:off x="4812241" y="495701"/>
            <a:ext cx="8663519" cy="2851085"/>
          </a:xfrm>
          <a:custGeom>
            <a:avLst/>
            <a:gdLst/>
            <a:ahLst/>
            <a:cxnLst/>
            <a:rect l="l" t="t" r="r" b="b"/>
            <a:pathLst>
              <a:path w="8663519" h="2851085">
                <a:moveTo>
                  <a:pt x="0" y="0"/>
                </a:moveTo>
                <a:lnTo>
                  <a:pt x="8663518" y="0"/>
                </a:lnTo>
                <a:lnTo>
                  <a:pt x="8663518" y="2851085"/>
                </a:lnTo>
                <a:lnTo>
                  <a:pt x="0" y="285108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9" name="Freeform 9">
            <a:extLst>
              <a:ext uri="{FF2B5EF4-FFF2-40B4-BE49-F238E27FC236}">
                <a16:creationId xmlns:a16="http://schemas.microsoft.com/office/drawing/2014/main" id="{251BDEE2-0D89-2011-6596-5F876CA01023}"/>
              </a:ext>
            </a:extLst>
          </p:cNvPr>
          <p:cNvSpPr/>
          <p:nvPr/>
        </p:nvSpPr>
        <p:spPr>
          <a:xfrm>
            <a:off x="15798145" y="-425300"/>
            <a:ext cx="1202216" cy="5956925"/>
          </a:xfrm>
          <a:custGeom>
            <a:avLst/>
            <a:gdLst/>
            <a:ahLst/>
            <a:cxnLst/>
            <a:rect l="l" t="t" r="r" b="b"/>
            <a:pathLst>
              <a:path w="1202216" h="5956925">
                <a:moveTo>
                  <a:pt x="0" y="0"/>
                </a:moveTo>
                <a:lnTo>
                  <a:pt x="1202216" y="0"/>
                </a:lnTo>
                <a:lnTo>
                  <a:pt x="1202216" y="5956925"/>
                </a:lnTo>
                <a:lnTo>
                  <a:pt x="0" y="595692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0" name="TextBox 10">
            <a:extLst>
              <a:ext uri="{FF2B5EF4-FFF2-40B4-BE49-F238E27FC236}">
                <a16:creationId xmlns:a16="http://schemas.microsoft.com/office/drawing/2014/main" id="{9B66175B-6341-0E72-A2C7-6E5E654F78F2}"/>
              </a:ext>
            </a:extLst>
          </p:cNvPr>
          <p:cNvSpPr txBox="1"/>
          <p:nvPr/>
        </p:nvSpPr>
        <p:spPr>
          <a:xfrm>
            <a:off x="5051201" y="833640"/>
            <a:ext cx="8185598" cy="2007729"/>
          </a:xfrm>
          <a:prstGeom prst="rect">
            <a:avLst/>
          </a:prstGeom>
        </p:spPr>
        <p:txBody>
          <a:bodyPr lIns="0" tIns="0" rIns="0" bIns="0" rtlCol="0" anchor="t">
            <a:spAutoFit/>
          </a:bodyPr>
          <a:lstStyle/>
          <a:p>
            <a:pPr algn="ctr">
              <a:lnSpc>
                <a:spcPts val="8200"/>
              </a:lnSpc>
            </a:pPr>
            <a:r>
              <a:rPr lang="en-US" sz="5857" dirty="0">
                <a:solidFill>
                  <a:srgbClr val="FFFFFF"/>
                </a:solidFill>
                <a:latin typeface="Proxima Nova"/>
                <a:ea typeface="Proxima Nova"/>
                <a:cs typeface="Proxima Nova"/>
                <a:sym typeface="Proxima Nova"/>
              </a:rPr>
              <a:t>From Silence to Safety Website</a:t>
            </a:r>
          </a:p>
        </p:txBody>
      </p:sp>
      <p:sp>
        <p:nvSpPr>
          <p:cNvPr id="16" name="Freeform 16">
            <a:extLst>
              <a:ext uri="{FF2B5EF4-FFF2-40B4-BE49-F238E27FC236}">
                <a16:creationId xmlns:a16="http://schemas.microsoft.com/office/drawing/2014/main" id="{3C07964F-EBE8-22C4-3AF3-0EDB84C2E075}"/>
              </a:ext>
            </a:extLst>
          </p:cNvPr>
          <p:cNvSpPr/>
          <p:nvPr/>
        </p:nvSpPr>
        <p:spPr>
          <a:xfrm rot="-10800000">
            <a:off x="1028700" y="4799620"/>
            <a:ext cx="1202216" cy="5956925"/>
          </a:xfrm>
          <a:custGeom>
            <a:avLst/>
            <a:gdLst/>
            <a:ahLst/>
            <a:cxnLst/>
            <a:rect l="l" t="t" r="r" b="b"/>
            <a:pathLst>
              <a:path w="1202216" h="5956925">
                <a:moveTo>
                  <a:pt x="0" y="0"/>
                </a:moveTo>
                <a:lnTo>
                  <a:pt x="1202216" y="0"/>
                </a:lnTo>
                <a:lnTo>
                  <a:pt x="1202216" y="5956925"/>
                </a:lnTo>
                <a:lnTo>
                  <a:pt x="0" y="595692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7" name="Freeform 17">
            <a:extLst>
              <a:ext uri="{FF2B5EF4-FFF2-40B4-BE49-F238E27FC236}">
                <a16:creationId xmlns:a16="http://schemas.microsoft.com/office/drawing/2014/main" id="{8B104857-2711-926E-27D7-AB2E95EA70BA}"/>
              </a:ext>
            </a:extLst>
          </p:cNvPr>
          <p:cNvSpPr/>
          <p:nvPr/>
        </p:nvSpPr>
        <p:spPr>
          <a:xfrm>
            <a:off x="0" y="0"/>
            <a:ext cx="2965260" cy="2965260"/>
          </a:xfrm>
          <a:custGeom>
            <a:avLst/>
            <a:gdLst/>
            <a:ahLst/>
            <a:cxnLst/>
            <a:rect l="l" t="t" r="r" b="b"/>
            <a:pathLst>
              <a:path w="2965260" h="2965260">
                <a:moveTo>
                  <a:pt x="0" y="0"/>
                </a:moveTo>
                <a:lnTo>
                  <a:pt x="2965260" y="0"/>
                </a:lnTo>
                <a:lnTo>
                  <a:pt x="2965260" y="2965260"/>
                </a:lnTo>
                <a:lnTo>
                  <a:pt x="0" y="2965260"/>
                </a:lnTo>
                <a:lnTo>
                  <a:pt x="0" y="0"/>
                </a:lnTo>
                <a:close/>
              </a:path>
            </a:pathLst>
          </a:custGeom>
          <a:blipFill>
            <a:blip r:embed="rId5"/>
            <a:stretch>
              <a:fillRect/>
            </a:stretch>
          </a:blipFill>
        </p:spPr>
        <p:txBody>
          <a:bodyPr/>
          <a:lstStyle/>
          <a:p>
            <a:endParaRPr lang="en-US"/>
          </a:p>
        </p:txBody>
      </p:sp>
      <p:pic>
        <p:nvPicPr>
          <p:cNvPr id="20" name="Picture 19">
            <a:extLst>
              <a:ext uri="{FF2B5EF4-FFF2-40B4-BE49-F238E27FC236}">
                <a16:creationId xmlns:a16="http://schemas.microsoft.com/office/drawing/2014/main" id="{111B4B01-9E20-4C41-398B-6368D7876AE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7359" y="3528698"/>
            <a:ext cx="7142626" cy="6758302"/>
          </a:xfrm>
          <a:prstGeom prst="rect">
            <a:avLst/>
          </a:prstGeom>
        </p:spPr>
      </p:pic>
      <p:pic>
        <p:nvPicPr>
          <p:cNvPr id="22" name="Picture 21">
            <a:extLst>
              <a:ext uri="{FF2B5EF4-FFF2-40B4-BE49-F238E27FC236}">
                <a16:creationId xmlns:a16="http://schemas.microsoft.com/office/drawing/2014/main" id="{9A0A19FC-7D49-69FB-1DF6-AF99B0562F5D}"/>
              </a:ext>
            </a:extLst>
          </p:cNvPr>
          <p:cNvPicPr>
            <a:picLocks noChangeAspect="1"/>
          </p:cNvPicPr>
          <p:nvPr/>
        </p:nvPicPr>
        <p:blipFill>
          <a:blip r:embed="rId7">
            <a:extLst>
              <a:ext uri="{28A0092B-C50C-407E-A947-70E740481C1C}">
                <a14:useLocalDpi xmlns:a14="http://schemas.microsoft.com/office/drawing/2010/main" val="0"/>
              </a:ext>
            </a:extLst>
          </a:blip>
          <a:srcRect l="5459" r="3809"/>
          <a:stretch>
            <a:fillRect/>
          </a:stretch>
        </p:blipFill>
        <p:spPr>
          <a:xfrm>
            <a:off x="8785395" y="3502563"/>
            <a:ext cx="8902808" cy="6954063"/>
          </a:xfrm>
          <a:prstGeom prst="rect">
            <a:avLst/>
          </a:prstGeom>
        </p:spPr>
      </p:pic>
    </p:spTree>
    <p:extLst>
      <p:ext uri="{BB962C8B-B14F-4D97-AF65-F5344CB8AC3E}">
        <p14:creationId xmlns:p14="http://schemas.microsoft.com/office/powerpoint/2010/main" val="331835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a:extLst>
              <a:ext uri="{FF2B5EF4-FFF2-40B4-BE49-F238E27FC236}">
                <a16:creationId xmlns:a16="http://schemas.microsoft.com/office/drawing/2014/main" id="{ED8657B4-CBB9-D8D5-6278-2BBA1D78D7DF}"/>
              </a:ext>
              <a:ext uri="{C183D7F6-B498-43B3-948B-1728B52AA6E4}">
                <adec:decorative xmlns:adec="http://schemas.microsoft.com/office/drawing/2017/decorative" val="0"/>
              </a:ext>
            </a:extLst>
          </p:cNvPr>
          <p:cNvSpPr>
            <a:spLocks noGrp="1"/>
          </p:cNvSpPr>
          <p:nvPr>
            <p:ph type="title" idx="4294967295"/>
          </p:nvPr>
        </p:nvSpPr>
        <p:spPr>
          <a:xfrm>
            <a:off x="457200" y="-1143000"/>
            <a:ext cx="8229600" cy="1143000"/>
          </a:xfrm>
        </p:spPr>
        <p:txBody>
          <a:bodyPr vert="horz" lIns="91440" tIns="45720" rIns="91440" bIns="45720" rtlCol="0" anchor="b">
            <a:normAutofit/>
          </a:bodyPr>
          <a:lstStyle/>
          <a:p>
            <a:r>
              <a:rPr lang="en-US" dirty="0"/>
              <a:t>Social Media Toolkit</a:t>
            </a:r>
          </a:p>
        </p:txBody>
      </p:sp>
      <p:sp>
        <p:nvSpPr>
          <p:cNvPr id="2" name="Freeform 2">
            <a:extLst>
              <a:ext uri="{C183D7F6-B498-43B3-948B-1728B52AA6E4}">
                <adec:decorative xmlns:adec="http://schemas.microsoft.com/office/drawing/2017/decorative" val="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txBody>
          <a:bodyPr/>
          <a:lstStyle/>
          <a:p>
            <a:endParaRPr lang="en-US"/>
          </a:p>
        </p:txBody>
      </p:sp>
      <p:sp>
        <p:nvSpPr>
          <p:cNvPr id="7" name="Freeform 7">
            <a:extLst>
              <a:ext uri="{C183D7F6-B498-43B3-948B-1728B52AA6E4}">
                <adec:decorative xmlns:adec="http://schemas.microsoft.com/office/drawing/2017/decorative" val="1"/>
              </a:ext>
            </a:extLst>
          </p:cNvPr>
          <p:cNvSpPr/>
          <p:nvPr/>
        </p:nvSpPr>
        <p:spPr>
          <a:xfrm rot="5400000">
            <a:off x="3519131" y="4240128"/>
            <a:ext cx="1085850" cy="1085850"/>
          </a:xfrm>
          <a:custGeom>
            <a:avLst/>
            <a:gdLst/>
            <a:ahLst/>
            <a:cxnLst/>
            <a:rect l="l" t="t" r="r" b="b"/>
            <a:pathLst>
              <a:path w="1085850" h="1085850">
                <a:moveTo>
                  <a:pt x="0" y="0"/>
                </a:moveTo>
                <a:lnTo>
                  <a:pt x="1085850" y="0"/>
                </a:lnTo>
                <a:lnTo>
                  <a:pt x="1085850" y="1085850"/>
                </a:lnTo>
                <a:lnTo>
                  <a:pt x="0" y="10858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a:extLst>
              <a:ext uri="{C183D7F6-B498-43B3-948B-1728B52AA6E4}">
                <adec:decorative xmlns:adec="http://schemas.microsoft.com/office/drawing/2017/decorative" val="1"/>
              </a:ext>
            </a:extLst>
          </p:cNvPr>
          <p:cNvSpPr/>
          <p:nvPr/>
        </p:nvSpPr>
        <p:spPr>
          <a:xfrm rot="5400000">
            <a:off x="3519131" y="6107028"/>
            <a:ext cx="1085850" cy="1085850"/>
          </a:xfrm>
          <a:custGeom>
            <a:avLst/>
            <a:gdLst/>
            <a:ahLst/>
            <a:cxnLst/>
            <a:rect l="l" t="t" r="r" b="b"/>
            <a:pathLst>
              <a:path w="1085850" h="1085850">
                <a:moveTo>
                  <a:pt x="0" y="0"/>
                </a:moveTo>
                <a:lnTo>
                  <a:pt x="1085850" y="0"/>
                </a:lnTo>
                <a:lnTo>
                  <a:pt x="1085850" y="1085850"/>
                </a:lnTo>
                <a:lnTo>
                  <a:pt x="0" y="10858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9">
            <a:extLst>
              <a:ext uri="{C183D7F6-B498-43B3-948B-1728B52AA6E4}">
                <adec:decorative xmlns:adec="http://schemas.microsoft.com/office/drawing/2017/decorative" val="1"/>
              </a:ext>
            </a:extLst>
          </p:cNvPr>
          <p:cNvSpPr/>
          <p:nvPr/>
        </p:nvSpPr>
        <p:spPr>
          <a:xfrm rot="5400000">
            <a:off x="3519131" y="7973928"/>
            <a:ext cx="1085850" cy="1085850"/>
          </a:xfrm>
          <a:custGeom>
            <a:avLst/>
            <a:gdLst/>
            <a:ahLst/>
            <a:cxnLst/>
            <a:rect l="l" t="t" r="r" b="b"/>
            <a:pathLst>
              <a:path w="1085850" h="1085850">
                <a:moveTo>
                  <a:pt x="0" y="0"/>
                </a:moveTo>
                <a:lnTo>
                  <a:pt x="1085850" y="0"/>
                </a:lnTo>
                <a:lnTo>
                  <a:pt x="1085850" y="1085850"/>
                </a:lnTo>
                <a:lnTo>
                  <a:pt x="0" y="1085850"/>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 name="Freeform 3">
            <a:extLst>
              <a:ext uri="{C183D7F6-B498-43B3-948B-1728B52AA6E4}">
                <adec:decorative xmlns:adec="http://schemas.microsoft.com/office/drawing/2017/decorative" val="1"/>
              </a:ext>
            </a:extLst>
          </p:cNvPr>
          <p:cNvSpPr/>
          <p:nvPr/>
        </p:nvSpPr>
        <p:spPr>
          <a:xfrm rot="262324">
            <a:off x="4950383" y="467673"/>
            <a:ext cx="8387233" cy="2760162"/>
          </a:xfrm>
          <a:custGeom>
            <a:avLst/>
            <a:gdLst/>
            <a:ahLst/>
            <a:cxnLst/>
            <a:rect l="l" t="t" r="r" b="b"/>
            <a:pathLst>
              <a:path w="8387233" h="2760162">
                <a:moveTo>
                  <a:pt x="0" y="0"/>
                </a:moveTo>
                <a:lnTo>
                  <a:pt x="8387234" y="0"/>
                </a:lnTo>
                <a:lnTo>
                  <a:pt x="8387234" y="2760162"/>
                </a:lnTo>
                <a:lnTo>
                  <a:pt x="0" y="2760162"/>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TextBox 10"/>
          <p:cNvSpPr txBox="1"/>
          <p:nvPr/>
        </p:nvSpPr>
        <p:spPr>
          <a:xfrm>
            <a:off x="4133053" y="1279233"/>
            <a:ext cx="10021894" cy="987001"/>
          </a:xfrm>
          <a:prstGeom prst="rect">
            <a:avLst/>
          </a:prstGeom>
        </p:spPr>
        <p:txBody>
          <a:bodyPr lIns="0" tIns="0" rIns="0" bIns="0" rtlCol="0" anchor="t">
            <a:spAutoFit/>
          </a:bodyPr>
          <a:lstStyle/>
          <a:p>
            <a:pPr algn="ctr">
              <a:lnSpc>
                <a:spcPts val="8200"/>
              </a:lnSpc>
              <a:spcBef>
                <a:spcPct val="0"/>
              </a:spcBef>
            </a:pPr>
            <a:r>
              <a:rPr lang="en-US" sz="5857" dirty="0">
                <a:solidFill>
                  <a:srgbClr val="FFFFFF"/>
                </a:solidFill>
                <a:latin typeface="Proxima Nova" panose="02000506030000020004" pitchFamily="2" charset="0"/>
                <a:ea typeface="Proxima Nova"/>
                <a:cs typeface="Proxima Nova"/>
                <a:sym typeface="Proxima Nova"/>
              </a:rPr>
              <a:t>Social Media Toolkit </a:t>
            </a:r>
          </a:p>
        </p:txBody>
      </p:sp>
      <p:pic>
        <p:nvPicPr>
          <p:cNvPr id="20" name="Picture 19" descr="Image of a draft social media post">
            <a:extLst>
              <a:ext uri="{FF2B5EF4-FFF2-40B4-BE49-F238E27FC236}">
                <a16:creationId xmlns:a16="http://schemas.microsoft.com/office/drawing/2014/main" id="{B1A9C6F9-D04B-22E3-DD8B-97612BF8081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0001" y="2659898"/>
            <a:ext cx="3240532" cy="3240532"/>
          </a:xfrm>
          <a:prstGeom prst="rect">
            <a:avLst/>
          </a:prstGeom>
        </p:spPr>
      </p:pic>
      <p:pic>
        <p:nvPicPr>
          <p:cNvPr id="19" name="Picture 18" descr="Image of a draft social media post">
            <a:extLst>
              <a:ext uri="{FF2B5EF4-FFF2-40B4-BE49-F238E27FC236}">
                <a16:creationId xmlns:a16="http://schemas.microsoft.com/office/drawing/2014/main" id="{D65A43B8-4F2F-2B9B-7832-BF81B442001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2400" y="6266144"/>
            <a:ext cx="3240533" cy="3240533"/>
          </a:xfrm>
          <a:prstGeom prst="rect">
            <a:avLst/>
          </a:prstGeom>
        </p:spPr>
      </p:pic>
      <p:pic>
        <p:nvPicPr>
          <p:cNvPr id="18" name="Picture 17" descr="Image of a draft social media post">
            <a:extLst>
              <a:ext uri="{FF2B5EF4-FFF2-40B4-BE49-F238E27FC236}">
                <a16:creationId xmlns:a16="http://schemas.microsoft.com/office/drawing/2014/main" id="{192FE6B8-BA4C-6787-4313-2F4ED390FFF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791683" y="1598093"/>
            <a:ext cx="4135255" cy="4135255"/>
          </a:xfrm>
          <a:prstGeom prst="rect">
            <a:avLst/>
          </a:prstGeom>
        </p:spPr>
      </p:pic>
      <p:pic>
        <p:nvPicPr>
          <p:cNvPr id="22" name="Content Placeholder 4" descr="Image of a social media post with a teal background andthe heading Sexual Violence Awareness Month with subcategories of: Teach Body Safety, Teach Healthy Boundaries, Keep Conversation Open, and Build a Circle of Support.">
            <a:extLst>
              <a:ext uri="{FF2B5EF4-FFF2-40B4-BE49-F238E27FC236}">
                <a16:creationId xmlns:a16="http://schemas.microsoft.com/office/drawing/2014/main" id="{25FB7F5B-1FF2-6633-C20D-09388BF5E9CA}"/>
              </a:ext>
            </a:extLst>
          </p:cNvPr>
          <p:cNvPicPr>
            <a:picLocks noChangeAspect="1"/>
          </p:cNvPicPr>
          <p:nvPr/>
        </p:nvPicPr>
        <p:blipFill>
          <a:blip r:embed="rId9"/>
          <a:stretch>
            <a:fillRect/>
          </a:stretch>
        </p:blipFill>
        <p:spPr>
          <a:xfrm>
            <a:off x="13748520" y="5952410"/>
            <a:ext cx="4178418" cy="4178418"/>
          </a:xfrm>
          <a:prstGeom prst="rect">
            <a:avLst/>
          </a:prstGeom>
        </p:spPr>
      </p:pic>
      <p:sp>
        <p:nvSpPr>
          <p:cNvPr id="11" name="TextBox 11"/>
          <p:cNvSpPr txBox="1"/>
          <p:nvPr/>
        </p:nvSpPr>
        <p:spPr>
          <a:xfrm>
            <a:off x="5318570" y="4586003"/>
            <a:ext cx="7459460" cy="577081"/>
          </a:xfrm>
          <a:prstGeom prst="rect">
            <a:avLst/>
          </a:prstGeom>
        </p:spPr>
        <p:txBody>
          <a:bodyPr lIns="0" tIns="0" rIns="0" bIns="0" rtlCol="0" anchor="t">
            <a:spAutoFit/>
          </a:bodyPr>
          <a:lstStyle/>
          <a:p>
            <a:pPr algn="ctr">
              <a:lnSpc>
                <a:spcPts val="4528"/>
              </a:lnSpc>
              <a:spcBef>
                <a:spcPct val="0"/>
              </a:spcBef>
            </a:pPr>
            <a:r>
              <a:rPr lang="en-US" sz="4400" dirty="0">
                <a:latin typeface="Proxima Nova" panose="02000506030000020004" pitchFamily="2" charset="0"/>
                <a:ea typeface="Proxima Nova"/>
                <a:cs typeface="Proxima Nova"/>
                <a:sym typeface="Proxima Nova"/>
              </a:rPr>
              <a:t>Zoom Background</a:t>
            </a:r>
          </a:p>
        </p:txBody>
      </p:sp>
      <p:sp>
        <p:nvSpPr>
          <p:cNvPr id="12" name="TextBox 12" descr="Blue design background with the words: Social Media Planner Includes captions and alt text"/>
          <p:cNvSpPr txBox="1"/>
          <p:nvPr/>
        </p:nvSpPr>
        <p:spPr>
          <a:xfrm>
            <a:off x="5245040" y="6382059"/>
            <a:ext cx="8007753" cy="577081"/>
          </a:xfrm>
          <a:prstGeom prst="rect">
            <a:avLst/>
          </a:prstGeom>
        </p:spPr>
        <p:txBody>
          <a:bodyPr lIns="0" tIns="0" rIns="0" bIns="0" rtlCol="0" anchor="t">
            <a:spAutoFit/>
          </a:bodyPr>
          <a:lstStyle/>
          <a:p>
            <a:pPr algn="ctr">
              <a:lnSpc>
                <a:spcPts val="4528"/>
              </a:lnSpc>
              <a:spcBef>
                <a:spcPct val="0"/>
              </a:spcBef>
            </a:pPr>
            <a:r>
              <a:rPr lang="en-US" sz="4400" dirty="0">
                <a:latin typeface="Proxima Nova" panose="02000506030000020004" pitchFamily="2" charset="0"/>
                <a:ea typeface="Proxima Nova"/>
                <a:cs typeface="Proxima Nova"/>
                <a:sym typeface="Proxima Nova"/>
              </a:rPr>
              <a:t>Logos &amp; Social Media Graphics</a:t>
            </a:r>
          </a:p>
        </p:txBody>
      </p:sp>
      <p:sp>
        <p:nvSpPr>
          <p:cNvPr id="13" name="TextBox 13"/>
          <p:cNvSpPr txBox="1"/>
          <p:nvPr/>
        </p:nvSpPr>
        <p:spPr>
          <a:xfrm>
            <a:off x="5259825" y="8210550"/>
            <a:ext cx="7576952" cy="1154162"/>
          </a:xfrm>
          <a:prstGeom prst="rect">
            <a:avLst/>
          </a:prstGeom>
        </p:spPr>
        <p:txBody>
          <a:bodyPr lIns="0" tIns="0" rIns="0" bIns="0" rtlCol="0" anchor="t">
            <a:spAutoFit/>
          </a:bodyPr>
          <a:lstStyle/>
          <a:p>
            <a:pPr algn="ctr">
              <a:lnSpc>
                <a:spcPts val="4528"/>
              </a:lnSpc>
              <a:spcBef>
                <a:spcPct val="0"/>
              </a:spcBef>
            </a:pPr>
            <a:r>
              <a:rPr lang="en-US" sz="4400" dirty="0">
                <a:latin typeface="Proxima Nova" panose="02000506030000020004" pitchFamily="2" charset="0"/>
                <a:ea typeface="Proxima Nova"/>
                <a:cs typeface="Proxima Nova"/>
                <a:sym typeface="Proxima Nova"/>
              </a:rPr>
              <a:t>Social Media Planner</a:t>
            </a:r>
          </a:p>
          <a:p>
            <a:pPr algn="ctr">
              <a:lnSpc>
                <a:spcPts val="4528"/>
              </a:lnSpc>
              <a:spcBef>
                <a:spcPct val="0"/>
              </a:spcBef>
            </a:pPr>
            <a:r>
              <a:rPr lang="en-US" sz="4400" dirty="0">
                <a:latin typeface="Proxima Nova" panose="02000506030000020004" pitchFamily="2" charset="0"/>
                <a:ea typeface="Proxima Nova"/>
                <a:cs typeface="Proxima Nova"/>
                <a:sym typeface="Proxima Nova"/>
              </a:rPr>
              <a:t>Includes captions and alt text</a:t>
            </a:r>
          </a:p>
        </p:txBody>
      </p:sp>
      <p:sp>
        <p:nvSpPr>
          <p:cNvPr id="17" name="Freeform 17" descr="From Silence to Safety logo"/>
          <p:cNvSpPr/>
          <p:nvPr/>
        </p:nvSpPr>
        <p:spPr>
          <a:xfrm>
            <a:off x="0" y="0"/>
            <a:ext cx="2965260" cy="2965260"/>
          </a:xfrm>
          <a:custGeom>
            <a:avLst/>
            <a:gdLst/>
            <a:ahLst/>
            <a:cxnLst/>
            <a:rect l="l" t="t" r="r" b="b"/>
            <a:pathLst>
              <a:path w="2965260" h="2965260">
                <a:moveTo>
                  <a:pt x="0" y="0"/>
                </a:moveTo>
                <a:lnTo>
                  <a:pt x="2965260" y="0"/>
                </a:lnTo>
                <a:lnTo>
                  <a:pt x="2965260" y="2965260"/>
                </a:lnTo>
                <a:lnTo>
                  <a:pt x="0" y="2965260"/>
                </a:lnTo>
                <a:lnTo>
                  <a:pt x="0" y="0"/>
                </a:lnTo>
                <a:close/>
              </a:path>
            </a:pathLst>
          </a:custGeom>
          <a:blipFill>
            <a:blip r:embed="rId10"/>
            <a:stretch>
              <a:fillRect/>
            </a:stretch>
          </a:blipFill>
        </p:spPr>
        <p:txBody>
          <a:body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5" name="Freeform 5"/>
          <p:cNvSpPr/>
          <p:nvPr/>
        </p:nvSpPr>
        <p:spPr>
          <a:xfrm rot="262324">
            <a:off x="3827913" y="948068"/>
            <a:ext cx="10125299" cy="3259593"/>
          </a:xfrm>
          <a:custGeom>
            <a:avLst/>
            <a:gdLst/>
            <a:ahLst/>
            <a:cxnLst/>
            <a:rect l="l" t="t" r="r" b="b"/>
            <a:pathLst>
              <a:path w="10022770" h="3298403">
                <a:moveTo>
                  <a:pt x="0" y="0"/>
                </a:moveTo>
                <a:lnTo>
                  <a:pt x="10022770" y="0"/>
                </a:lnTo>
                <a:lnTo>
                  <a:pt x="10022770" y="3298402"/>
                </a:lnTo>
                <a:lnTo>
                  <a:pt x="0" y="3298402"/>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6" name="TextBox 6"/>
          <p:cNvSpPr txBox="1"/>
          <p:nvPr/>
        </p:nvSpPr>
        <p:spPr>
          <a:xfrm>
            <a:off x="4456307" y="1653090"/>
            <a:ext cx="9047215" cy="2007729"/>
          </a:xfrm>
          <a:prstGeom prst="rect">
            <a:avLst/>
          </a:prstGeom>
        </p:spPr>
        <p:txBody>
          <a:bodyPr lIns="0" tIns="0" rIns="0" bIns="0" rtlCol="0" anchor="t">
            <a:spAutoFit/>
          </a:bodyPr>
          <a:lstStyle/>
          <a:p>
            <a:pPr algn="ctr">
              <a:lnSpc>
                <a:spcPts val="8200"/>
              </a:lnSpc>
              <a:spcBef>
                <a:spcPct val="0"/>
              </a:spcBef>
            </a:pPr>
            <a:r>
              <a:rPr lang="en-US" sz="5857" dirty="0">
                <a:solidFill>
                  <a:srgbClr val="FFFFFF"/>
                </a:solidFill>
                <a:latin typeface="Proxima Nova"/>
                <a:ea typeface="Proxima Nova"/>
                <a:cs typeface="Proxima Nova"/>
                <a:sym typeface="Proxima Nova"/>
              </a:rPr>
              <a:t>Understanding Me: </a:t>
            </a:r>
          </a:p>
          <a:p>
            <a:pPr algn="ctr">
              <a:lnSpc>
                <a:spcPts val="8200"/>
              </a:lnSpc>
              <a:spcBef>
                <a:spcPct val="0"/>
              </a:spcBef>
            </a:pPr>
            <a:r>
              <a:rPr lang="en-US" sz="5857" dirty="0">
                <a:solidFill>
                  <a:srgbClr val="FFFFFF"/>
                </a:solidFill>
                <a:latin typeface="Proxima Nova"/>
                <a:ea typeface="Proxima Nova"/>
                <a:cs typeface="Proxima Nova"/>
                <a:sym typeface="Proxima Nova"/>
              </a:rPr>
              <a:t>Healthy Relationships</a:t>
            </a:r>
          </a:p>
        </p:txBody>
      </p:sp>
      <p:sp>
        <p:nvSpPr>
          <p:cNvPr id="10" name="Freeform 10"/>
          <p:cNvSpPr/>
          <p:nvPr/>
        </p:nvSpPr>
        <p:spPr>
          <a:xfrm>
            <a:off x="0" y="0"/>
            <a:ext cx="3565673" cy="3565673"/>
          </a:xfrm>
          <a:custGeom>
            <a:avLst/>
            <a:gdLst/>
            <a:ahLst/>
            <a:cxnLst/>
            <a:rect l="l" t="t" r="r" b="b"/>
            <a:pathLst>
              <a:path w="3565673" h="3565673">
                <a:moveTo>
                  <a:pt x="0" y="0"/>
                </a:moveTo>
                <a:lnTo>
                  <a:pt x="3565673" y="0"/>
                </a:lnTo>
                <a:lnTo>
                  <a:pt x="3565673" y="3565673"/>
                </a:lnTo>
                <a:lnTo>
                  <a:pt x="0" y="3565673"/>
                </a:lnTo>
                <a:lnTo>
                  <a:pt x="0" y="0"/>
                </a:lnTo>
                <a:close/>
              </a:path>
            </a:pathLst>
          </a:custGeom>
          <a:blipFill>
            <a:blip r:embed="rId4"/>
            <a:stretch>
              <a:fillRect/>
            </a:stretch>
          </a:blipFill>
        </p:spPr>
        <p:txBody>
          <a:bodyPr/>
          <a:lstStyle/>
          <a:p>
            <a:endParaRPr lang="en-US"/>
          </a:p>
        </p:txBody>
      </p:sp>
      <p:pic>
        <p:nvPicPr>
          <p:cNvPr id="13" name="Picture 12">
            <a:extLst>
              <a:ext uri="{FF2B5EF4-FFF2-40B4-BE49-F238E27FC236}">
                <a16:creationId xmlns:a16="http://schemas.microsoft.com/office/drawing/2014/main" id="{D289E6C0-7994-56BC-509A-E68F48145D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2610" y="4303638"/>
            <a:ext cx="7607990" cy="5704849"/>
          </a:xfrm>
          <a:prstGeom prst="rect">
            <a:avLst/>
          </a:prstGeom>
        </p:spPr>
      </p:pic>
      <p:sp>
        <p:nvSpPr>
          <p:cNvPr id="14" name="TextBox 6">
            <a:extLst>
              <a:ext uri="{FF2B5EF4-FFF2-40B4-BE49-F238E27FC236}">
                <a16:creationId xmlns:a16="http://schemas.microsoft.com/office/drawing/2014/main" id="{2230AFDC-8F75-5DFF-73B1-9A1D277E175E}"/>
              </a:ext>
            </a:extLst>
          </p:cNvPr>
          <p:cNvSpPr txBox="1"/>
          <p:nvPr/>
        </p:nvSpPr>
        <p:spPr>
          <a:xfrm>
            <a:off x="8848338" y="4303638"/>
            <a:ext cx="8015508" cy="4080669"/>
          </a:xfrm>
          <a:prstGeom prst="rect">
            <a:avLst/>
          </a:prstGeom>
        </p:spPr>
        <p:txBody>
          <a:bodyPr wrap="square" lIns="0" tIns="0" rIns="0" bIns="0" rtlCol="0" anchor="t">
            <a:spAutoFit/>
          </a:bodyPr>
          <a:lstStyle/>
          <a:p>
            <a:pPr marL="857250" indent="-857250">
              <a:lnSpc>
                <a:spcPts val="8200"/>
              </a:lnSpc>
              <a:spcBef>
                <a:spcPct val="0"/>
              </a:spcBef>
              <a:buFont typeface="Arial" panose="020B0604020202020204" pitchFamily="34" charset="0"/>
              <a:buChar char="•"/>
            </a:pPr>
            <a:r>
              <a:rPr lang="en-US" sz="4800" dirty="0">
                <a:latin typeface="Proxima Nova"/>
                <a:ea typeface="Proxima Nova"/>
                <a:cs typeface="Proxima Nova"/>
                <a:sym typeface="Proxima Nova"/>
              </a:rPr>
              <a:t>8-week workshop series</a:t>
            </a:r>
          </a:p>
          <a:p>
            <a:pPr marL="857250" indent="-857250">
              <a:lnSpc>
                <a:spcPts val="8200"/>
              </a:lnSpc>
              <a:spcBef>
                <a:spcPct val="0"/>
              </a:spcBef>
              <a:buFont typeface="Arial" panose="020B0604020202020204" pitchFamily="34" charset="0"/>
              <a:buChar char="•"/>
            </a:pPr>
            <a:r>
              <a:rPr lang="en-US" sz="4800" dirty="0">
                <a:latin typeface="Proxima Nova"/>
                <a:ea typeface="Proxima Nova"/>
                <a:cs typeface="Proxima Nova"/>
                <a:sym typeface="Proxima Nova"/>
              </a:rPr>
              <a:t>Ages 16 to 22</a:t>
            </a:r>
          </a:p>
          <a:p>
            <a:pPr marL="857250" indent="-857250">
              <a:lnSpc>
                <a:spcPts val="8200"/>
              </a:lnSpc>
              <a:spcBef>
                <a:spcPct val="0"/>
              </a:spcBef>
              <a:buFont typeface="Arial" panose="020B0604020202020204" pitchFamily="34" charset="0"/>
              <a:buChar char="•"/>
            </a:pPr>
            <a:r>
              <a:rPr lang="en-US" sz="4800" dirty="0">
                <a:latin typeface="Proxima Nova"/>
                <a:ea typeface="Proxima Nova"/>
                <a:cs typeface="Proxima Nova"/>
                <a:sym typeface="Proxima Nova"/>
              </a:rPr>
              <a:t>Special Olympics curriculum</a:t>
            </a:r>
          </a:p>
        </p:txBody>
      </p:sp>
      <p:sp>
        <p:nvSpPr>
          <p:cNvPr id="15" name="Rectangle 1">
            <a:extLst>
              <a:ext uri="{FF2B5EF4-FFF2-40B4-BE49-F238E27FC236}">
                <a16:creationId xmlns:a16="http://schemas.microsoft.com/office/drawing/2014/main" id="{61F94CDE-7EF1-98BD-0490-D8B860D0867E}"/>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027" name="Picture 3" descr="Special Olympics Arizona 50th Anniversary">
            <a:extLst>
              <a:ext uri="{FF2B5EF4-FFF2-40B4-BE49-F238E27FC236}">
                <a16:creationId xmlns:a16="http://schemas.microsoft.com/office/drawing/2014/main" id="{443F4C2E-D33F-38F5-6D2E-D01AB2897CC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8890562" y="8714623"/>
            <a:ext cx="5508040" cy="110160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A9D05-E2F9-4663-F0C2-365FE9E5040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852B6F5-F746-7F07-8FA8-03352FF1AC44}"/>
              </a:ext>
            </a:extLst>
          </p:cNvPr>
          <p:cNvSpPr/>
          <p:nvPr/>
        </p:nvSpPr>
        <p:spPr>
          <a:xfrm>
            <a:off x="0" y="1499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dirty="0"/>
          </a:p>
        </p:txBody>
      </p:sp>
      <p:sp>
        <p:nvSpPr>
          <p:cNvPr id="6" name="TextBox 6">
            <a:extLst>
              <a:ext uri="{FF2B5EF4-FFF2-40B4-BE49-F238E27FC236}">
                <a16:creationId xmlns:a16="http://schemas.microsoft.com/office/drawing/2014/main" id="{6C2FC001-589E-62DD-020F-01701A49ADD1}"/>
              </a:ext>
            </a:extLst>
          </p:cNvPr>
          <p:cNvSpPr txBox="1"/>
          <p:nvPr/>
        </p:nvSpPr>
        <p:spPr>
          <a:xfrm>
            <a:off x="4028738" y="571500"/>
            <a:ext cx="12125662" cy="943079"/>
          </a:xfrm>
          <a:prstGeom prst="rect">
            <a:avLst/>
          </a:prstGeom>
        </p:spPr>
        <p:txBody>
          <a:bodyPr wrap="square" lIns="0" tIns="0" rIns="0" bIns="0" rtlCol="0" anchor="t">
            <a:spAutoFit/>
          </a:bodyPr>
          <a:lstStyle/>
          <a:p>
            <a:pPr algn="ctr">
              <a:lnSpc>
                <a:spcPts val="8200"/>
              </a:lnSpc>
              <a:spcBef>
                <a:spcPct val="0"/>
              </a:spcBef>
            </a:pPr>
            <a:r>
              <a:rPr lang="en-US" sz="5400" dirty="0">
                <a:solidFill>
                  <a:srgbClr val="002060"/>
                </a:solidFill>
                <a:latin typeface="Proxima Nova"/>
                <a:ea typeface="Proxima Nova"/>
                <a:cs typeface="Proxima Nova"/>
                <a:sym typeface="Proxima Nova"/>
              </a:rPr>
              <a:t>Online, Self-Paced Modules (Free)</a:t>
            </a:r>
          </a:p>
        </p:txBody>
      </p:sp>
      <p:sp>
        <p:nvSpPr>
          <p:cNvPr id="10" name="Freeform 10">
            <a:extLst>
              <a:ext uri="{FF2B5EF4-FFF2-40B4-BE49-F238E27FC236}">
                <a16:creationId xmlns:a16="http://schemas.microsoft.com/office/drawing/2014/main" id="{FEE923C7-4204-412F-1C0A-67F325BB51A8}"/>
              </a:ext>
            </a:extLst>
          </p:cNvPr>
          <p:cNvSpPr/>
          <p:nvPr/>
        </p:nvSpPr>
        <p:spPr>
          <a:xfrm>
            <a:off x="0" y="0"/>
            <a:ext cx="3565673" cy="3565673"/>
          </a:xfrm>
          <a:custGeom>
            <a:avLst/>
            <a:gdLst/>
            <a:ahLst/>
            <a:cxnLst/>
            <a:rect l="l" t="t" r="r" b="b"/>
            <a:pathLst>
              <a:path w="3565673" h="3565673">
                <a:moveTo>
                  <a:pt x="0" y="0"/>
                </a:moveTo>
                <a:lnTo>
                  <a:pt x="3565673" y="0"/>
                </a:lnTo>
                <a:lnTo>
                  <a:pt x="3565673" y="3565673"/>
                </a:lnTo>
                <a:lnTo>
                  <a:pt x="0" y="3565673"/>
                </a:lnTo>
                <a:lnTo>
                  <a:pt x="0" y="0"/>
                </a:lnTo>
                <a:close/>
              </a:path>
            </a:pathLst>
          </a:custGeom>
          <a:blipFill>
            <a:blip r:embed="rId3"/>
            <a:stretch>
              <a:fillRect/>
            </a:stretch>
          </a:blipFill>
        </p:spPr>
        <p:txBody>
          <a:bodyPr/>
          <a:lstStyle/>
          <a:p>
            <a:endParaRPr lang="en-US"/>
          </a:p>
        </p:txBody>
      </p:sp>
      <p:sp>
        <p:nvSpPr>
          <p:cNvPr id="14" name="TextBox 6">
            <a:extLst>
              <a:ext uri="{FF2B5EF4-FFF2-40B4-BE49-F238E27FC236}">
                <a16:creationId xmlns:a16="http://schemas.microsoft.com/office/drawing/2014/main" id="{8C93D736-E58C-607A-9ADE-4AC905C93E69}"/>
              </a:ext>
            </a:extLst>
          </p:cNvPr>
          <p:cNvSpPr txBox="1"/>
          <p:nvPr/>
        </p:nvSpPr>
        <p:spPr>
          <a:xfrm>
            <a:off x="838200" y="3425190"/>
            <a:ext cx="9112932" cy="5909310"/>
          </a:xfrm>
          <a:prstGeom prst="rect">
            <a:avLst/>
          </a:prstGeom>
        </p:spPr>
        <p:txBody>
          <a:bodyPr wrap="square" lIns="0" tIns="0" rIns="0" bIns="0" rtlCol="0" anchor="t">
            <a:spAutoFit/>
          </a:bodyPr>
          <a:lstStyle/>
          <a:p>
            <a:pPr lvl="0"/>
            <a:r>
              <a:rPr lang="en-US" sz="3600" b="1" dirty="0">
                <a:solidFill>
                  <a:schemeClr val="tx2"/>
                </a:solidFill>
                <a:latin typeface="Proxima Nova" panose="02000506030000020004" pitchFamily="2" charset="0"/>
              </a:rPr>
              <a:t>Learning Objective: </a:t>
            </a:r>
          </a:p>
          <a:p>
            <a:pPr marL="285750" lvl="0" indent="-285750">
              <a:buFont typeface="Arial" panose="020B0604020202020204" pitchFamily="34" charset="0"/>
              <a:buChar char="•"/>
            </a:pPr>
            <a:r>
              <a:rPr lang="en-US" sz="2400" dirty="0">
                <a:solidFill>
                  <a:schemeClr val="tx2"/>
                </a:solidFill>
                <a:latin typeface="Proxima Nova" panose="02000506030000020004" pitchFamily="2" charset="0"/>
              </a:rPr>
              <a:t>Define sexual violence. </a:t>
            </a:r>
          </a:p>
          <a:p>
            <a:pPr marL="285750" lvl="0" indent="-285750">
              <a:buFont typeface="Arial" panose="020B0604020202020204" pitchFamily="34" charset="0"/>
              <a:buChar char="•"/>
            </a:pPr>
            <a:r>
              <a:rPr lang="en-US" sz="2400" dirty="0">
                <a:solidFill>
                  <a:schemeClr val="tx2"/>
                </a:solidFill>
                <a:latin typeface="Proxima Nova" panose="02000506030000020004" pitchFamily="2" charset="0"/>
              </a:rPr>
              <a:t>Summarize people's experiences with sexual violence from a recent research report.</a:t>
            </a:r>
          </a:p>
          <a:p>
            <a:pPr marL="285750" lvl="0" indent="-285750">
              <a:buFont typeface="Arial" panose="020B0604020202020204" pitchFamily="34" charset="0"/>
              <a:buChar char="•"/>
            </a:pPr>
            <a:r>
              <a:rPr lang="en-US" sz="2400" dirty="0">
                <a:solidFill>
                  <a:schemeClr val="tx2"/>
                </a:solidFill>
                <a:latin typeface="Proxima Nova" panose="02000506030000020004" pitchFamily="2" charset="0"/>
              </a:rPr>
              <a:t>Build awareness for the impact of trauma on survivors and families.</a:t>
            </a:r>
          </a:p>
          <a:p>
            <a:pPr marL="285750" lvl="0" indent="-285750">
              <a:buFont typeface="Arial" panose="020B0604020202020204" pitchFamily="34" charset="0"/>
              <a:buChar char="•"/>
            </a:pPr>
            <a:endParaRPr lang="en-US" sz="2400" dirty="0">
              <a:solidFill>
                <a:schemeClr val="tx2"/>
              </a:solidFill>
              <a:latin typeface="Proxima Nova" panose="02000506030000020004" pitchFamily="2" charset="0"/>
            </a:endParaRPr>
          </a:p>
          <a:p>
            <a:pPr lvl="0"/>
            <a:r>
              <a:rPr lang="en-US" sz="3600" b="1" dirty="0">
                <a:solidFill>
                  <a:schemeClr val="tx2"/>
                </a:solidFill>
                <a:latin typeface="Proxima Nova" panose="02000506030000020004" pitchFamily="2" charset="0"/>
              </a:rPr>
              <a:t>Learning Objective: </a:t>
            </a:r>
            <a:r>
              <a:rPr lang="en-US" sz="2400" dirty="0">
                <a:solidFill>
                  <a:schemeClr val="tx2"/>
                </a:solidFill>
                <a:latin typeface="Proxima Nova" panose="02000506030000020004" pitchFamily="2" charset="0"/>
              </a:rPr>
              <a:t>(available soon)</a:t>
            </a:r>
          </a:p>
          <a:p>
            <a:pPr marL="342900" lvl="0" indent="-342900">
              <a:buFont typeface="Arial" panose="020B0604020202020204" pitchFamily="34" charset="0"/>
              <a:buChar char="•"/>
            </a:pPr>
            <a:r>
              <a:rPr lang="en-US" sz="2400" dirty="0">
                <a:solidFill>
                  <a:schemeClr val="tx2"/>
                </a:solidFill>
                <a:latin typeface="Proxima Nova" panose="02000506030000020004" pitchFamily="2" charset="0"/>
              </a:rPr>
              <a:t>Describe common Trauma experiences among people with I/DD.</a:t>
            </a:r>
          </a:p>
          <a:p>
            <a:pPr marL="342900" lvl="0" indent="-342900">
              <a:buFont typeface="Arial" panose="020B0604020202020204" pitchFamily="34" charset="0"/>
              <a:buChar char="•"/>
            </a:pPr>
            <a:r>
              <a:rPr lang="en-US" sz="2400" dirty="0">
                <a:solidFill>
                  <a:schemeClr val="tx2"/>
                </a:solidFill>
                <a:latin typeface="Proxima Nova" panose="02000506030000020004" pitchFamily="2" charset="0"/>
              </a:rPr>
              <a:t>Recognize behaviors in people with I/DD that may be related to trauma experiences.</a:t>
            </a:r>
          </a:p>
          <a:p>
            <a:pPr marL="342900" lvl="0" indent="-342900">
              <a:buFont typeface="Arial" panose="020B0604020202020204" pitchFamily="34" charset="0"/>
              <a:buChar char="•"/>
            </a:pPr>
            <a:r>
              <a:rPr lang="en-US" sz="2400" dirty="0">
                <a:solidFill>
                  <a:schemeClr val="tx2"/>
                </a:solidFill>
                <a:latin typeface="Proxima Nova" panose="02000506030000020004" pitchFamily="2" charset="0"/>
              </a:rPr>
              <a:t>Identify and reduce re-traumatization risks.</a:t>
            </a:r>
          </a:p>
          <a:p>
            <a:pPr marL="342900" lvl="0" indent="-342900">
              <a:buFont typeface="Arial" panose="020B0604020202020204" pitchFamily="34" charset="0"/>
              <a:buChar char="•"/>
            </a:pPr>
            <a:r>
              <a:rPr lang="en-US" sz="2400" dirty="0">
                <a:solidFill>
                  <a:schemeClr val="tx2"/>
                </a:solidFill>
                <a:latin typeface="Proxima Nova" panose="02000506030000020004" pitchFamily="2" charset="0"/>
              </a:rPr>
              <a:t>Describe trauma-informed care.</a:t>
            </a:r>
          </a:p>
          <a:p>
            <a:pPr marL="342900" lvl="0" indent="-342900">
              <a:buFont typeface="Arial" panose="020B0604020202020204" pitchFamily="34" charset="0"/>
              <a:buChar char="•"/>
            </a:pPr>
            <a:r>
              <a:rPr lang="en-US" sz="2400" dirty="0">
                <a:solidFill>
                  <a:schemeClr val="tx2"/>
                </a:solidFill>
                <a:latin typeface="Proxima Nova" panose="02000506030000020004" pitchFamily="2" charset="0"/>
              </a:rPr>
              <a:t>Demonstrate trauma-informed care.</a:t>
            </a:r>
          </a:p>
          <a:p>
            <a:pPr lvl="0"/>
            <a:endParaRPr lang="en-US" sz="2400" dirty="0">
              <a:solidFill>
                <a:schemeClr val="tx2"/>
              </a:solidFill>
              <a:latin typeface="Proxima Nova" panose="02000506030000020004" pitchFamily="2" charset="0"/>
            </a:endParaRPr>
          </a:p>
        </p:txBody>
      </p:sp>
      <p:sp>
        <p:nvSpPr>
          <p:cNvPr id="15" name="Rectangle 1">
            <a:extLst>
              <a:ext uri="{FF2B5EF4-FFF2-40B4-BE49-F238E27FC236}">
                <a16:creationId xmlns:a16="http://schemas.microsoft.com/office/drawing/2014/main" id="{5D874854-199D-4103-E153-5A93CA386DD7}"/>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 name="Picture 6">
            <a:extLst>
              <a:ext uri="{FF2B5EF4-FFF2-40B4-BE49-F238E27FC236}">
                <a16:creationId xmlns:a16="http://schemas.microsoft.com/office/drawing/2014/main" id="{A0D2CBCE-5C36-C239-59E2-AC9C506A3B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46673" y="3460258"/>
            <a:ext cx="7088324" cy="2369042"/>
          </a:xfrm>
          <a:prstGeom prst="rect">
            <a:avLst/>
          </a:prstGeom>
        </p:spPr>
      </p:pic>
      <p:pic>
        <p:nvPicPr>
          <p:cNvPr id="9" name="Picture 8">
            <a:extLst>
              <a:ext uri="{FF2B5EF4-FFF2-40B4-BE49-F238E27FC236}">
                <a16:creationId xmlns:a16="http://schemas.microsoft.com/office/drawing/2014/main" id="{C65D78CA-5858-8A80-E0C7-EAC085A6C7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29740" y="6896100"/>
            <a:ext cx="7779652" cy="2209800"/>
          </a:xfrm>
          <a:prstGeom prst="rect">
            <a:avLst/>
          </a:prstGeom>
        </p:spPr>
      </p:pic>
    </p:spTree>
    <p:extLst>
      <p:ext uri="{BB962C8B-B14F-4D97-AF65-F5344CB8AC3E}">
        <p14:creationId xmlns:p14="http://schemas.microsoft.com/office/powerpoint/2010/main" val="41799923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FE714BBB-A414-FF3A-1685-A171CFFA5D65}"/>
              </a:ext>
            </a:extLst>
          </p:cNvPr>
          <p:cNvPicPr>
            <a:picLocks noChangeAspect="1"/>
          </p:cNvPicPr>
          <p:nvPr/>
        </p:nvPicPr>
        <p:blipFill>
          <a:blip r:embed="rId2">
            <a:extLst>
              <a:ext uri="{28A0092B-C50C-407E-A947-70E740481C1C}">
                <a14:useLocalDpi xmlns:a14="http://schemas.microsoft.com/office/drawing/2010/main" val="0"/>
              </a:ext>
            </a:extLst>
          </a:blip>
          <a:srcRect l="24875" r="-1" b="-1"/>
          <a:stretch>
            <a:fillRect/>
          </a:stretch>
        </p:blipFill>
        <p:spPr>
          <a:xfrm>
            <a:off x="20" y="1923"/>
            <a:ext cx="18287980" cy="10285077"/>
          </a:xfrm>
          <a:prstGeom prst="rect">
            <a:avLst/>
          </a:prstGeom>
        </p:spPr>
      </p:pic>
    </p:spTree>
    <p:extLst>
      <p:ext uri="{BB962C8B-B14F-4D97-AF65-F5344CB8AC3E}">
        <p14:creationId xmlns:p14="http://schemas.microsoft.com/office/powerpoint/2010/main" val="2565990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AA82A-A25E-6D0E-1FF4-3B51BE106325}"/>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C9E4372-5467-66B3-8D15-AF20E899E7F5}"/>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txBody>
          <a:bodyPr/>
          <a:lstStyle/>
          <a:p>
            <a:endParaRPr lang="en-US" dirty="0"/>
          </a:p>
        </p:txBody>
      </p:sp>
      <p:sp>
        <p:nvSpPr>
          <p:cNvPr id="3" name="TextBox 3">
            <a:extLst>
              <a:ext uri="{FF2B5EF4-FFF2-40B4-BE49-F238E27FC236}">
                <a16:creationId xmlns:a16="http://schemas.microsoft.com/office/drawing/2014/main" id="{8B294ED5-D0B8-4EEA-C46F-9A882A3ABC85}"/>
              </a:ext>
            </a:extLst>
          </p:cNvPr>
          <p:cNvSpPr txBox="1"/>
          <p:nvPr/>
        </p:nvSpPr>
        <p:spPr>
          <a:xfrm>
            <a:off x="2312498" y="3467100"/>
            <a:ext cx="13663005" cy="4985980"/>
          </a:xfrm>
          <a:prstGeom prst="rect">
            <a:avLst/>
          </a:prstGeom>
        </p:spPr>
        <p:txBody>
          <a:bodyPr lIns="0" tIns="0" rIns="0" bIns="0" rtlCol="0" anchor="t">
            <a:spAutoFit/>
          </a:bodyPr>
          <a:lstStyle/>
          <a:p>
            <a:pPr algn="ctr"/>
            <a:r>
              <a:rPr lang="en-US" sz="3600" dirty="0">
                <a:latin typeface="Proxima Nova" panose="02000506030000020004" pitchFamily="2" charset="0"/>
              </a:rPr>
              <a:t>Our mission is to identify and respond to critical needs of individuals with IDD and other disabilities who face the greatest risk of sexual violence in Arizona. In our first two years, we focused our efforts on developing publications and easy-to-use resources, providing in-person and online webinars and training, and following key legislation to educate others on policy issues.  </a:t>
            </a:r>
          </a:p>
          <a:p>
            <a:pPr algn="ctr"/>
            <a:endParaRPr lang="en-US" sz="3600" dirty="0">
              <a:latin typeface="Proxima Nova" panose="02000506030000020004" pitchFamily="2" charset="0"/>
            </a:endParaRPr>
          </a:p>
          <a:p>
            <a:pPr algn="ctr"/>
            <a:r>
              <a:rPr lang="en-US" sz="3600" dirty="0">
                <a:latin typeface="Proxima Nova" panose="02000506030000020004" pitchFamily="2" charset="0"/>
              </a:rPr>
              <a:t>https://</a:t>
            </a:r>
            <a:r>
              <a:rPr lang="en-US" sz="3600" dirty="0" err="1">
                <a:latin typeface="Proxima Nova" panose="02000506030000020004" pitchFamily="2" charset="0"/>
              </a:rPr>
              <a:t>arcarizona.org</a:t>
            </a:r>
            <a:r>
              <a:rPr lang="en-US" sz="3600" dirty="0">
                <a:latin typeface="Proxima Nova" panose="02000506030000020004" pitchFamily="2" charset="0"/>
              </a:rPr>
              <a:t>/get-involved/</a:t>
            </a:r>
            <a:r>
              <a:rPr lang="en-US" sz="3600" dirty="0" err="1">
                <a:latin typeface="Proxima Nova" panose="02000506030000020004" pitchFamily="2" charset="0"/>
              </a:rPr>
              <a:t>arizona</a:t>
            </a:r>
            <a:r>
              <a:rPr lang="en-US" sz="3600" dirty="0">
                <a:latin typeface="Proxima Nova" panose="02000506030000020004" pitchFamily="2" charset="0"/>
              </a:rPr>
              <a:t>-sexual-violence-disability-network/</a:t>
            </a:r>
          </a:p>
        </p:txBody>
      </p:sp>
      <p:sp>
        <p:nvSpPr>
          <p:cNvPr id="5" name="Freeform 5">
            <a:extLst>
              <a:ext uri="{FF2B5EF4-FFF2-40B4-BE49-F238E27FC236}">
                <a16:creationId xmlns:a16="http://schemas.microsoft.com/office/drawing/2014/main" id="{45E19E52-248C-3F27-6644-C0FE782A0A28}"/>
              </a:ext>
            </a:extLst>
          </p:cNvPr>
          <p:cNvSpPr/>
          <p:nvPr/>
        </p:nvSpPr>
        <p:spPr>
          <a:xfrm rot="154556">
            <a:off x="1310661" y="762240"/>
            <a:ext cx="15917745" cy="2417701"/>
          </a:xfrm>
          <a:custGeom>
            <a:avLst/>
            <a:gdLst/>
            <a:ahLst/>
            <a:cxnLst/>
            <a:rect l="l" t="t" r="r" b="b"/>
            <a:pathLst>
              <a:path w="7463064" h="2456026">
                <a:moveTo>
                  <a:pt x="0" y="0"/>
                </a:moveTo>
                <a:lnTo>
                  <a:pt x="7463064" y="0"/>
                </a:lnTo>
                <a:lnTo>
                  <a:pt x="7463064" y="2456027"/>
                </a:lnTo>
                <a:lnTo>
                  <a:pt x="0" y="245602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11" name="TextBox 11">
            <a:extLst>
              <a:ext uri="{FF2B5EF4-FFF2-40B4-BE49-F238E27FC236}">
                <a16:creationId xmlns:a16="http://schemas.microsoft.com/office/drawing/2014/main" id="{D06B0641-86FA-E224-4541-2F6043062386}"/>
              </a:ext>
            </a:extLst>
          </p:cNvPr>
          <p:cNvSpPr txBox="1"/>
          <p:nvPr/>
        </p:nvSpPr>
        <p:spPr>
          <a:xfrm>
            <a:off x="1905000" y="1372487"/>
            <a:ext cx="14782799" cy="943079"/>
          </a:xfrm>
          <a:prstGeom prst="rect">
            <a:avLst/>
          </a:prstGeom>
        </p:spPr>
        <p:txBody>
          <a:bodyPr wrap="square" lIns="0" tIns="0" rIns="0" bIns="0" rtlCol="0" anchor="t">
            <a:spAutoFit/>
          </a:bodyPr>
          <a:lstStyle/>
          <a:p>
            <a:pPr algn="ctr">
              <a:lnSpc>
                <a:spcPts val="8200"/>
              </a:lnSpc>
            </a:pPr>
            <a:r>
              <a:rPr lang="en-US" sz="5400" dirty="0">
                <a:solidFill>
                  <a:schemeClr val="bg1"/>
                </a:solidFill>
                <a:latin typeface="Proxima Nova" panose="02000506030000020004" pitchFamily="2" charset="0"/>
              </a:rPr>
              <a:t>Arizona Sexual Violence &amp; Disability Network</a:t>
            </a:r>
            <a:endParaRPr lang="en-US" sz="5400" dirty="0">
              <a:solidFill>
                <a:schemeClr val="bg1"/>
              </a:solidFill>
              <a:latin typeface="Proxima Nova" panose="02000506030000020004" pitchFamily="2" charset="0"/>
              <a:ea typeface="Proxima Nova"/>
              <a:cs typeface="Proxima Nova"/>
              <a:sym typeface="Proxima Nova"/>
            </a:endParaRPr>
          </a:p>
        </p:txBody>
      </p:sp>
      <p:pic>
        <p:nvPicPr>
          <p:cNvPr id="12" name="Picture 11" descr="Arizona Sexual Violence and Disability Network Logo">
            <a:extLst>
              <a:ext uri="{FF2B5EF4-FFF2-40B4-BE49-F238E27FC236}">
                <a16:creationId xmlns:a16="http://schemas.microsoft.com/office/drawing/2014/main" id="{74AB9DBF-7B50-ADDD-6340-F3FBAF564A3C}"/>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43278" y="8428304"/>
            <a:ext cx="6201444" cy="1668196"/>
          </a:xfrm>
          <a:prstGeom prst="rect">
            <a:avLst/>
          </a:prstGeom>
          <a:blipFill>
            <a:blip r:embed="rId3"/>
            <a:stretch>
              <a:fillRect t="-38888" b="-38888"/>
            </a:stretch>
          </a:blipFill>
          <a:ln>
            <a:noFill/>
          </a:ln>
        </p:spPr>
      </p:pic>
    </p:spTree>
    <p:extLst>
      <p:ext uri="{BB962C8B-B14F-4D97-AF65-F5344CB8AC3E}">
        <p14:creationId xmlns:p14="http://schemas.microsoft.com/office/powerpoint/2010/main" val="2922884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68722-52CE-4576-330D-18CFAB9DB5C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8647A3-919C-4326-21E0-46C9FE4C2447}"/>
              </a:ext>
            </a:extLst>
          </p:cNvPr>
          <p:cNvSpPr/>
          <p:nvPr/>
        </p:nvSpPr>
        <p:spPr>
          <a:xfrm>
            <a:off x="-19493"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txBody>
          <a:bodyPr/>
          <a:lstStyle/>
          <a:p>
            <a:endParaRPr lang="en-US"/>
          </a:p>
        </p:txBody>
      </p:sp>
      <p:sp>
        <p:nvSpPr>
          <p:cNvPr id="3" name="Freeform 3">
            <a:extLst>
              <a:ext uri="{FF2B5EF4-FFF2-40B4-BE49-F238E27FC236}">
                <a16:creationId xmlns:a16="http://schemas.microsoft.com/office/drawing/2014/main" id="{B8725316-CE3B-5A0C-8A8F-17A3A2A63834}"/>
              </a:ext>
            </a:extLst>
          </p:cNvPr>
          <p:cNvSpPr/>
          <p:nvPr/>
        </p:nvSpPr>
        <p:spPr>
          <a:xfrm>
            <a:off x="3492750" y="3365383"/>
            <a:ext cx="5155718" cy="2549737"/>
          </a:xfrm>
          <a:custGeom>
            <a:avLst/>
            <a:gdLst/>
            <a:ahLst/>
            <a:cxnLst/>
            <a:rect l="l" t="t" r="r" b="b"/>
            <a:pathLst>
              <a:path w="5155718" h="2549737">
                <a:moveTo>
                  <a:pt x="0" y="0"/>
                </a:moveTo>
                <a:lnTo>
                  <a:pt x="5155718" y="0"/>
                </a:lnTo>
                <a:lnTo>
                  <a:pt x="5155718" y="2549736"/>
                </a:lnTo>
                <a:lnTo>
                  <a:pt x="0" y="25497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a:extLst>
              <a:ext uri="{FF2B5EF4-FFF2-40B4-BE49-F238E27FC236}">
                <a16:creationId xmlns:a16="http://schemas.microsoft.com/office/drawing/2014/main" id="{F6439FF4-736F-1840-C761-579AAE4223CF}"/>
              </a:ext>
            </a:extLst>
          </p:cNvPr>
          <p:cNvSpPr/>
          <p:nvPr/>
        </p:nvSpPr>
        <p:spPr>
          <a:xfrm>
            <a:off x="3492750" y="6288486"/>
            <a:ext cx="5155718" cy="2549737"/>
          </a:xfrm>
          <a:custGeom>
            <a:avLst/>
            <a:gdLst/>
            <a:ahLst/>
            <a:cxnLst/>
            <a:rect l="l" t="t" r="r" b="b"/>
            <a:pathLst>
              <a:path w="5155718" h="2549737">
                <a:moveTo>
                  <a:pt x="0" y="0"/>
                </a:moveTo>
                <a:lnTo>
                  <a:pt x="5155718" y="0"/>
                </a:lnTo>
                <a:lnTo>
                  <a:pt x="5155718" y="2549736"/>
                </a:lnTo>
                <a:lnTo>
                  <a:pt x="0" y="254973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TextBox 9">
            <a:extLst>
              <a:ext uri="{FF2B5EF4-FFF2-40B4-BE49-F238E27FC236}">
                <a16:creationId xmlns:a16="http://schemas.microsoft.com/office/drawing/2014/main" id="{8988CA9D-7036-2D22-969A-7FF2760714DE}"/>
              </a:ext>
            </a:extLst>
          </p:cNvPr>
          <p:cNvSpPr txBox="1"/>
          <p:nvPr/>
        </p:nvSpPr>
        <p:spPr>
          <a:xfrm>
            <a:off x="762000" y="1102704"/>
            <a:ext cx="16764000" cy="1758558"/>
          </a:xfrm>
          <a:prstGeom prst="rect">
            <a:avLst/>
          </a:prstGeom>
        </p:spPr>
        <p:txBody>
          <a:bodyPr wrap="square" lIns="0" tIns="0" rIns="0" bIns="0" rtlCol="0" anchor="t">
            <a:spAutoFit/>
          </a:bodyPr>
          <a:lstStyle/>
          <a:p>
            <a:pPr algn="ctr">
              <a:lnSpc>
                <a:spcPts val="4522"/>
              </a:lnSpc>
              <a:spcBef>
                <a:spcPct val="0"/>
              </a:spcBef>
            </a:pPr>
            <a:endParaRPr lang="en-US" sz="6000" dirty="0">
              <a:latin typeface="Proxima Nova Bold"/>
              <a:ea typeface="Proxima Nova Bold"/>
              <a:cs typeface="Proxima Nova Bold"/>
              <a:sym typeface="Proxima Nova Bold"/>
            </a:endParaRPr>
          </a:p>
          <a:p>
            <a:pPr algn="ctr">
              <a:lnSpc>
                <a:spcPts val="4522"/>
              </a:lnSpc>
              <a:spcBef>
                <a:spcPct val="0"/>
              </a:spcBef>
            </a:pPr>
            <a:r>
              <a:rPr lang="en-US" sz="6000" dirty="0">
                <a:latin typeface="Proxima Nova Bold"/>
                <a:ea typeface="Proxima Nova Bold"/>
                <a:cs typeface="Proxima Nova Bold"/>
                <a:sym typeface="Proxima Nova Bold"/>
              </a:rPr>
              <a:t>Arizona Sexual Violence &amp; Disability Network</a:t>
            </a:r>
          </a:p>
          <a:p>
            <a:pPr algn="ctr">
              <a:lnSpc>
                <a:spcPts val="4522"/>
              </a:lnSpc>
              <a:spcBef>
                <a:spcPct val="0"/>
              </a:spcBef>
            </a:pPr>
            <a:endParaRPr lang="en-US" sz="6000" dirty="0">
              <a:latin typeface="Proxima Nova Bold"/>
              <a:ea typeface="Proxima Nova Bold"/>
              <a:cs typeface="Proxima Nova Bold"/>
              <a:sym typeface="Proxima Nova Bold"/>
            </a:endParaRPr>
          </a:p>
        </p:txBody>
      </p:sp>
      <p:sp>
        <p:nvSpPr>
          <p:cNvPr id="10" name="TextBox 10">
            <a:extLst>
              <a:ext uri="{FF2B5EF4-FFF2-40B4-BE49-F238E27FC236}">
                <a16:creationId xmlns:a16="http://schemas.microsoft.com/office/drawing/2014/main" id="{A4ADDCDA-D851-90CD-A4D5-C24936609854}"/>
              </a:ext>
            </a:extLst>
          </p:cNvPr>
          <p:cNvSpPr txBox="1"/>
          <p:nvPr/>
        </p:nvSpPr>
        <p:spPr>
          <a:xfrm>
            <a:off x="4872555" y="3500605"/>
            <a:ext cx="4353636" cy="605312"/>
          </a:xfrm>
          <a:prstGeom prst="rect">
            <a:avLst/>
          </a:prstGeom>
        </p:spPr>
        <p:txBody>
          <a:bodyPr lIns="0" tIns="0" rIns="0" bIns="0" rtlCol="0" anchor="t">
            <a:spAutoFit/>
          </a:bodyPr>
          <a:lstStyle/>
          <a:p>
            <a:pPr algn="l">
              <a:lnSpc>
                <a:spcPts val="4961"/>
              </a:lnSpc>
              <a:spcBef>
                <a:spcPct val="0"/>
              </a:spcBef>
            </a:pPr>
            <a:r>
              <a:rPr lang="en-US" sz="4000" b="1" dirty="0">
                <a:solidFill>
                  <a:srgbClr val="000000"/>
                </a:solidFill>
                <a:latin typeface="Proxima Nova"/>
                <a:ea typeface="Proxima Nova"/>
                <a:cs typeface="Proxima Nova"/>
                <a:sym typeface="Proxima Nova"/>
              </a:rPr>
              <a:t>Criminal Justice</a:t>
            </a:r>
          </a:p>
        </p:txBody>
      </p:sp>
      <p:sp>
        <p:nvSpPr>
          <p:cNvPr id="11" name="TextBox 11">
            <a:extLst>
              <a:ext uri="{FF2B5EF4-FFF2-40B4-BE49-F238E27FC236}">
                <a16:creationId xmlns:a16="http://schemas.microsoft.com/office/drawing/2014/main" id="{C1CFB4A9-164C-A589-40FA-1CA4E28019DA}"/>
              </a:ext>
            </a:extLst>
          </p:cNvPr>
          <p:cNvSpPr txBox="1"/>
          <p:nvPr/>
        </p:nvSpPr>
        <p:spPr>
          <a:xfrm>
            <a:off x="4872554" y="4861208"/>
            <a:ext cx="6633646" cy="595291"/>
          </a:xfrm>
          <a:prstGeom prst="rect">
            <a:avLst/>
          </a:prstGeom>
        </p:spPr>
        <p:txBody>
          <a:bodyPr wrap="square" lIns="0" tIns="0" rIns="0" bIns="0" rtlCol="0" anchor="t">
            <a:spAutoFit/>
          </a:bodyPr>
          <a:lstStyle/>
          <a:p>
            <a:pPr algn="l">
              <a:lnSpc>
                <a:spcPts val="4961"/>
              </a:lnSpc>
              <a:spcBef>
                <a:spcPct val="0"/>
              </a:spcBef>
            </a:pPr>
            <a:r>
              <a:rPr lang="en-US" sz="4000" b="1" dirty="0">
                <a:solidFill>
                  <a:srgbClr val="000000"/>
                </a:solidFill>
                <a:latin typeface="Proxima Nova"/>
                <a:ea typeface="Proxima Nova"/>
                <a:cs typeface="Proxima Nova"/>
                <a:sym typeface="Proxima Nova"/>
              </a:rPr>
              <a:t>Training and Prevention</a:t>
            </a:r>
          </a:p>
        </p:txBody>
      </p:sp>
      <p:sp>
        <p:nvSpPr>
          <p:cNvPr id="12" name="TextBox 12">
            <a:extLst>
              <a:ext uri="{FF2B5EF4-FFF2-40B4-BE49-F238E27FC236}">
                <a16:creationId xmlns:a16="http://schemas.microsoft.com/office/drawing/2014/main" id="{E8A0BE1F-2E06-E918-5B24-3EF07232CF77}"/>
              </a:ext>
            </a:extLst>
          </p:cNvPr>
          <p:cNvSpPr txBox="1"/>
          <p:nvPr/>
        </p:nvSpPr>
        <p:spPr>
          <a:xfrm>
            <a:off x="4872555" y="6316104"/>
            <a:ext cx="10215045" cy="595291"/>
          </a:xfrm>
          <a:prstGeom prst="rect">
            <a:avLst/>
          </a:prstGeom>
        </p:spPr>
        <p:txBody>
          <a:bodyPr wrap="square" lIns="0" tIns="0" rIns="0" bIns="0" rtlCol="0" anchor="t">
            <a:spAutoFit/>
          </a:bodyPr>
          <a:lstStyle/>
          <a:p>
            <a:pPr algn="l">
              <a:lnSpc>
                <a:spcPts val="4961"/>
              </a:lnSpc>
              <a:spcBef>
                <a:spcPct val="0"/>
              </a:spcBef>
            </a:pPr>
            <a:r>
              <a:rPr lang="en-US" sz="4000" b="1" dirty="0">
                <a:solidFill>
                  <a:srgbClr val="000000"/>
                </a:solidFill>
                <a:latin typeface="Proxima Nova"/>
                <a:ea typeface="Proxima Nova"/>
                <a:cs typeface="Proxima Nova"/>
                <a:sym typeface="Proxima Nova"/>
              </a:rPr>
              <a:t>School Abuse Prevention Best Practices</a:t>
            </a:r>
          </a:p>
        </p:txBody>
      </p:sp>
      <p:sp>
        <p:nvSpPr>
          <p:cNvPr id="13" name="TextBox 13">
            <a:extLst>
              <a:ext uri="{FF2B5EF4-FFF2-40B4-BE49-F238E27FC236}">
                <a16:creationId xmlns:a16="http://schemas.microsoft.com/office/drawing/2014/main" id="{8904F30E-E17D-2266-1731-7BE14F06E364}"/>
              </a:ext>
            </a:extLst>
          </p:cNvPr>
          <p:cNvSpPr txBox="1"/>
          <p:nvPr/>
        </p:nvSpPr>
        <p:spPr>
          <a:xfrm>
            <a:off x="4872555" y="7769141"/>
            <a:ext cx="6343166" cy="605312"/>
          </a:xfrm>
          <a:prstGeom prst="rect">
            <a:avLst/>
          </a:prstGeom>
        </p:spPr>
        <p:txBody>
          <a:bodyPr wrap="square" lIns="0" tIns="0" rIns="0" bIns="0" rtlCol="0" anchor="t">
            <a:spAutoFit/>
          </a:bodyPr>
          <a:lstStyle/>
          <a:p>
            <a:pPr algn="l">
              <a:lnSpc>
                <a:spcPts val="4961"/>
              </a:lnSpc>
              <a:spcBef>
                <a:spcPct val="0"/>
              </a:spcBef>
            </a:pPr>
            <a:r>
              <a:rPr lang="en-US" sz="4000" b="1" dirty="0">
                <a:solidFill>
                  <a:srgbClr val="000000"/>
                </a:solidFill>
                <a:latin typeface="Proxima Nova"/>
                <a:ea typeface="Proxima Nova"/>
                <a:cs typeface="Proxima Nova"/>
                <a:sym typeface="Proxima Nova"/>
              </a:rPr>
              <a:t>Tribal Resources</a:t>
            </a:r>
          </a:p>
        </p:txBody>
      </p:sp>
      <p:sp>
        <p:nvSpPr>
          <p:cNvPr id="27" name="Freeform 8" descr="Arizona Developmental Disabilities Planning Council logo">
            <a:extLst>
              <a:ext uri="{FF2B5EF4-FFF2-40B4-BE49-F238E27FC236}">
                <a16:creationId xmlns:a16="http://schemas.microsoft.com/office/drawing/2014/main" id="{2B2B624A-8246-2F10-4D82-E8B704CC5260}"/>
              </a:ext>
            </a:extLst>
          </p:cNvPr>
          <p:cNvSpPr/>
          <p:nvPr/>
        </p:nvSpPr>
        <p:spPr>
          <a:xfrm>
            <a:off x="14630401" y="8777498"/>
            <a:ext cx="3231222" cy="1319466"/>
          </a:xfrm>
          <a:custGeom>
            <a:avLst/>
            <a:gdLst/>
            <a:ahLst/>
            <a:cxnLst/>
            <a:rect l="l" t="t" r="r" b="b"/>
            <a:pathLst>
              <a:path w="2603039" h="1190933">
                <a:moveTo>
                  <a:pt x="0" y="0"/>
                </a:moveTo>
                <a:lnTo>
                  <a:pt x="2603039" y="0"/>
                </a:lnTo>
                <a:lnTo>
                  <a:pt x="2603039" y="1190932"/>
                </a:lnTo>
                <a:lnTo>
                  <a:pt x="0" y="1190932"/>
                </a:lnTo>
                <a:lnTo>
                  <a:pt x="0" y="0"/>
                </a:lnTo>
                <a:close/>
              </a:path>
            </a:pathLst>
          </a:custGeom>
          <a:blipFill>
            <a:blip r:embed="rId5"/>
            <a:stretch>
              <a:fillRect/>
            </a:stretch>
          </a:blipFill>
        </p:spPr>
        <p:txBody>
          <a:bodyPr/>
          <a:lstStyle/>
          <a:p>
            <a:endParaRPr lang="en-US"/>
          </a:p>
        </p:txBody>
      </p:sp>
    </p:spTree>
    <p:extLst>
      <p:ext uri="{BB962C8B-B14F-4D97-AF65-F5344CB8AC3E}">
        <p14:creationId xmlns:p14="http://schemas.microsoft.com/office/powerpoint/2010/main" val="25405840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D5C36B8-FC91-ECAB-B5DC-7EDEFA8E37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477200"/>
            <a:ext cx="17635112" cy="9390699"/>
          </a:xfrm>
          <a:prstGeom prst="rect">
            <a:avLst/>
          </a:prstGeom>
        </p:spPr>
      </p:pic>
    </p:spTree>
    <p:extLst>
      <p:ext uri="{BB962C8B-B14F-4D97-AF65-F5344CB8AC3E}">
        <p14:creationId xmlns:p14="http://schemas.microsoft.com/office/powerpoint/2010/main" val="6168497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A3F64BD-4177-368D-4E4F-3123AE2887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373760"/>
            <a:ext cx="17888486" cy="9570339"/>
          </a:xfrm>
          <a:prstGeom prst="rect">
            <a:avLst/>
          </a:prstGeom>
        </p:spPr>
      </p:pic>
    </p:spTree>
    <p:extLst>
      <p:ext uri="{BB962C8B-B14F-4D97-AF65-F5344CB8AC3E}">
        <p14:creationId xmlns:p14="http://schemas.microsoft.com/office/powerpoint/2010/main" val="5922268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8888" b="-38888"/>
            </a:stretch>
          </a:blipFill>
        </p:spPr>
        <p:txBody>
          <a:bodyPr/>
          <a:lstStyle/>
          <a:p>
            <a:endParaRPr lang="en-US"/>
          </a:p>
        </p:txBody>
      </p:sp>
      <p:sp>
        <p:nvSpPr>
          <p:cNvPr id="3" name="Freeform 3"/>
          <p:cNvSpPr/>
          <p:nvPr/>
        </p:nvSpPr>
        <p:spPr>
          <a:xfrm>
            <a:off x="13741260" y="409056"/>
            <a:ext cx="9093481" cy="8229600"/>
          </a:xfrm>
          <a:custGeom>
            <a:avLst/>
            <a:gdLst/>
            <a:ahLst/>
            <a:cxnLst/>
            <a:rect l="l" t="t" r="r" b="b"/>
            <a:pathLst>
              <a:path w="9093481" h="8229600">
                <a:moveTo>
                  <a:pt x="0" y="0"/>
                </a:moveTo>
                <a:lnTo>
                  <a:pt x="9093480" y="0"/>
                </a:lnTo>
                <a:lnTo>
                  <a:pt x="9093480" y="8229600"/>
                </a:lnTo>
                <a:lnTo>
                  <a:pt x="0" y="8229600"/>
                </a:lnTo>
                <a:lnTo>
                  <a:pt x="0" y="0"/>
                </a:lnTo>
                <a:close/>
              </a:path>
            </a:pathLst>
          </a:custGeom>
          <a:blipFill>
            <a:blip r:embed="rId3"/>
            <a:stretch>
              <a:fillRect/>
            </a:stretch>
          </a:blipFill>
        </p:spPr>
        <p:txBody>
          <a:bodyPr/>
          <a:lstStyle/>
          <a:p>
            <a:endParaRPr lang="en-US"/>
          </a:p>
        </p:txBody>
      </p:sp>
      <p:grpSp>
        <p:nvGrpSpPr>
          <p:cNvPr id="4" name="Group 4"/>
          <p:cNvGrpSpPr/>
          <p:nvPr/>
        </p:nvGrpSpPr>
        <p:grpSpPr>
          <a:xfrm>
            <a:off x="3184113" y="2840066"/>
            <a:ext cx="9461171" cy="3367580"/>
            <a:chOff x="0" y="0"/>
            <a:chExt cx="12062954" cy="4052870"/>
          </a:xfrm>
        </p:grpSpPr>
        <p:sp>
          <p:nvSpPr>
            <p:cNvPr id="5" name="Freeform 5"/>
            <p:cNvSpPr/>
            <p:nvPr/>
          </p:nvSpPr>
          <p:spPr>
            <a:xfrm rot="262324">
              <a:off x="1020092" y="377234"/>
              <a:ext cx="10022770" cy="3298403"/>
            </a:xfrm>
            <a:custGeom>
              <a:avLst/>
              <a:gdLst/>
              <a:ahLst/>
              <a:cxnLst/>
              <a:rect l="l" t="t" r="r" b="b"/>
              <a:pathLst>
                <a:path w="10022770" h="3298403">
                  <a:moveTo>
                    <a:pt x="0" y="0"/>
                  </a:moveTo>
                  <a:lnTo>
                    <a:pt x="10022770" y="0"/>
                  </a:lnTo>
                  <a:lnTo>
                    <a:pt x="10022770" y="3298402"/>
                  </a:lnTo>
                  <a:lnTo>
                    <a:pt x="0" y="329840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TextBox 6"/>
            <p:cNvSpPr txBox="1"/>
            <p:nvPr/>
          </p:nvSpPr>
          <p:spPr>
            <a:xfrm>
              <a:off x="0" y="1309682"/>
              <a:ext cx="12062954" cy="1309760"/>
            </a:xfrm>
            <a:prstGeom prst="rect">
              <a:avLst/>
            </a:prstGeom>
          </p:spPr>
          <p:txBody>
            <a:bodyPr lIns="0" tIns="0" rIns="0" bIns="0" rtlCol="0" anchor="t">
              <a:spAutoFit/>
            </a:bodyPr>
            <a:lstStyle/>
            <a:p>
              <a:pPr algn="ctr">
                <a:lnSpc>
                  <a:spcPts val="8200"/>
                </a:lnSpc>
                <a:spcBef>
                  <a:spcPct val="0"/>
                </a:spcBef>
              </a:pPr>
              <a:r>
                <a:rPr lang="en-US" sz="5857" dirty="0">
                  <a:solidFill>
                    <a:srgbClr val="FFFFFF"/>
                  </a:solidFill>
                  <a:latin typeface="Proxima Nova"/>
                  <a:ea typeface="Proxima Nova"/>
                  <a:cs typeface="Proxima Nova"/>
                  <a:sym typeface="Proxima Nova"/>
                </a:rPr>
                <a:t>Questions?</a:t>
              </a:r>
            </a:p>
          </p:txBody>
        </p:sp>
      </p:grpSp>
      <p:grpSp>
        <p:nvGrpSpPr>
          <p:cNvPr id="7" name="Group 7"/>
          <p:cNvGrpSpPr/>
          <p:nvPr/>
        </p:nvGrpSpPr>
        <p:grpSpPr>
          <a:xfrm>
            <a:off x="14505416" y="0"/>
            <a:ext cx="3194646" cy="10287000"/>
            <a:chOff x="0" y="0"/>
            <a:chExt cx="4259528" cy="13716000"/>
          </a:xfrm>
        </p:grpSpPr>
        <p:sp>
          <p:nvSpPr>
            <p:cNvPr id="8" name="Freeform 8"/>
            <p:cNvSpPr/>
            <p:nvPr/>
          </p:nvSpPr>
          <p:spPr>
            <a:xfrm rot="-5400000">
              <a:off x="-4728236" y="4728236"/>
              <a:ext cx="13716000" cy="4259528"/>
            </a:xfrm>
            <a:custGeom>
              <a:avLst/>
              <a:gdLst/>
              <a:ahLst/>
              <a:cxnLst/>
              <a:rect l="l" t="t" r="r" b="b"/>
              <a:pathLst>
                <a:path w="13716000" h="4259528">
                  <a:moveTo>
                    <a:pt x="0" y="0"/>
                  </a:moveTo>
                  <a:lnTo>
                    <a:pt x="13716000" y="0"/>
                  </a:lnTo>
                  <a:lnTo>
                    <a:pt x="13716000" y="4259528"/>
                  </a:lnTo>
                  <a:lnTo>
                    <a:pt x="0" y="4259528"/>
                  </a:lnTo>
                  <a:lnTo>
                    <a:pt x="0" y="0"/>
                  </a:lnTo>
                  <a:close/>
                </a:path>
              </a:pathLst>
            </a:custGeom>
            <a:blipFill>
              <a:blip r:embed="rId5">
                <a:alphaModFix amt="63000"/>
              </a:blip>
              <a:stretch>
                <a:fillRect t="-12483" b="-11489"/>
              </a:stretch>
            </a:blipFill>
          </p:spPr>
          <p:txBody>
            <a:bodyPr/>
            <a:lstStyle/>
            <a:p>
              <a:endParaRPr lang="en-US"/>
            </a:p>
          </p:txBody>
        </p:sp>
        <p:sp>
          <p:nvSpPr>
            <p:cNvPr id="9" name="Freeform 9"/>
            <p:cNvSpPr/>
            <p:nvPr/>
          </p:nvSpPr>
          <p:spPr>
            <a:xfrm rot="-5337255">
              <a:off x="-198191" y="8635013"/>
              <a:ext cx="4655910" cy="4175250"/>
            </a:xfrm>
            <a:custGeom>
              <a:avLst/>
              <a:gdLst/>
              <a:ahLst/>
              <a:cxnLst/>
              <a:rect l="l" t="t" r="r" b="b"/>
              <a:pathLst>
                <a:path w="4655910" h="4175250">
                  <a:moveTo>
                    <a:pt x="0" y="0"/>
                  </a:moveTo>
                  <a:lnTo>
                    <a:pt x="4655910" y="0"/>
                  </a:lnTo>
                  <a:lnTo>
                    <a:pt x="4655910" y="4175250"/>
                  </a:lnTo>
                  <a:lnTo>
                    <a:pt x="0" y="4175250"/>
                  </a:lnTo>
                  <a:lnTo>
                    <a:pt x="0" y="0"/>
                  </a:lnTo>
                  <a:close/>
                </a:path>
              </a:pathLst>
            </a:custGeom>
            <a:blipFill>
              <a:blip r:embed="rId6"/>
              <a:stretch>
                <a:fillRect l="-7700" r="-7700"/>
              </a:stretch>
            </a:blipFill>
          </p:spPr>
          <p:txBody>
            <a:bodyPr/>
            <a:lstStyle/>
            <a:p>
              <a:endParaRPr lang="en-US"/>
            </a:p>
          </p:txBody>
        </p:sp>
      </p:grpSp>
      <p:sp>
        <p:nvSpPr>
          <p:cNvPr id="10" name="Freeform 10"/>
          <p:cNvSpPr/>
          <p:nvPr/>
        </p:nvSpPr>
        <p:spPr>
          <a:xfrm>
            <a:off x="0" y="0"/>
            <a:ext cx="3565673" cy="3565673"/>
          </a:xfrm>
          <a:custGeom>
            <a:avLst/>
            <a:gdLst/>
            <a:ahLst/>
            <a:cxnLst/>
            <a:rect l="l" t="t" r="r" b="b"/>
            <a:pathLst>
              <a:path w="3565673" h="3565673">
                <a:moveTo>
                  <a:pt x="0" y="0"/>
                </a:moveTo>
                <a:lnTo>
                  <a:pt x="3565673" y="0"/>
                </a:lnTo>
                <a:lnTo>
                  <a:pt x="3565673" y="3565673"/>
                </a:lnTo>
                <a:lnTo>
                  <a:pt x="0" y="3565673"/>
                </a:lnTo>
                <a:lnTo>
                  <a:pt x="0" y="0"/>
                </a:lnTo>
                <a:close/>
              </a:path>
            </a:pathLst>
          </a:custGeom>
          <a:blipFill>
            <a:blip r:embed="rId7"/>
            <a:stretch>
              <a:fillRect/>
            </a:stretch>
          </a:blipFill>
        </p:spPr>
        <p:txBody>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198B01-F1CC-51A7-8652-C6099911640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2F65EAF5-949E-5F0D-860A-48A3852AF28B}"/>
              </a:ext>
              <a:ext uri="{C183D7F6-B498-43B3-948B-1728B52AA6E4}">
                <adec:decorative xmlns:adec="http://schemas.microsoft.com/office/drawing/2017/decorative" val="1"/>
              </a:ext>
            </a:extLst>
          </p:cNvPr>
          <p:cNvSpPr/>
          <p:nvPr/>
        </p:nvSpPr>
        <p:spPr>
          <a:xfrm>
            <a:off x="0" y="-1905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38888" b="-38888"/>
            </a:stretch>
          </a:blipFill>
        </p:spPr>
        <p:txBody>
          <a:bodyPr/>
          <a:lstStyle/>
          <a:p>
            <a:endParaRPr lang="en-US" dirty="0"/>
          </a:p>
        </p:txBody>
      </p:sp>
      <p:sp>
        <p:nvSpPr>
          <p:cNvPr id="11" name="TextBox 11">
            <a:extLst>
              <a:ext uri="{FF2B5EF4-FFF2-40B4-BE49-F238E27FC236}">
                <a16:creationId xmlns:a16="http://schemas.microsoft.com/office/drawing/2014/main" id="{CF3B0EFD-C729-6BED-85B2-3303114A7B3A}"/>
              </a:ext>
            </a:extLst>
          </p:cNvPr>
          <p:cNvSpPr txBox="1"/>
          <p:nvPr/>
        </p:nvSpPr>
        <p:spPr>
          <a:xfrm>
            <a:off x="4370193" y="3202172"/>
            <a:ext cx="9482406" cy="4788683"/>
          </a:xfrm>
          <a:prstGeom prst="rect">
            <a:avLst/>
          </a:prstGeom>
        </p:spPr>
        <p:txBody>
          <a:bodyPr wrap="square" lIns="0" tIns="0" rIns="0" bIns="0" rtlCol="0" anchor="t">
            <a:spAutoFit/>
          </a:bodyPr>
          <a:lstStyle/>
          <a:p>
            <a:pPr>
              <a:lnSpc>
                <a:spcPct val="150000"/>
              </a:lnSpc>
            </a:pPr>
            <a:r>
              <a:rPr lang="en-US" sz="3600" b="1" dirty="0">
                <a:solidFill>
                  <a:schemeClr val="tx2"/>
                </a:solidFill>
                <a:ea typeface="Proxima Nova Bold"/>
                <a:cs typeface="Proxima Nova Bold"/>
                <a:sym typeface="Proxima Nova Bold"/>
              </a:rPr>
              <a:t>For more information on From Silence to Safety:</a:t>
            </a:r>
          </a:p>
          <a:p>
            <a:pPr>
              <a:lnSpc>
                <a:spcPct val="150000"/>
              </a:lnSpc>
            </a:pPr>
            <a:r>
              <a:rPr lang="en-US" sz="4400" dirty="0">
                <a:solidFill>
                  <a:schemeClr val="tx2"/>
                </a:solidFill>
                <a:ea typeface="Proxima Nova Bold"/>
                <a:cs typeface="Proxima Nova Bold"/>
                <a:sym typeface="Proxima Nova Bold"/>
              </a:rPr>
              <a:t>Celina Urquidez – </a:t>
            </a:r>
            <a:r>
              <a:rPr lang="en-US" sz="4400" dirty="0">
                <a:solidFill>
                  <a:schemeClr val="tx2"/>
                </a:solidFill>
                <a:ea typeface="Proxima Nova Bold"/>
                <a:cs typeface="Proxima Nova Bold"/>
                <a:sym typeface="Proxima Nova Bold"/>
                <a:hlinkClick r:id="rId4"/>
              </a:rPr>
              <a:t>celinau@arizona.edu</a:t>
            </a:r>
            <a:endParaRPr lang="en-US" sz="4400" dirty="0">
              <a:solidFill>
                <a:schemeClr val="tx2"/>
              </a:solidFill>
              <a:ea typeface="Proxima Nova Bold"/>
              <a:cs typeface="Proxima Nova Bold"/>
              <a:sym typeface="Proxima Nova Bold"/>
            </a:endParaRPr>
          </a:p>
          <a:p>
            <a:pPr>
              <a:lnSpc>
                <a:spcPct val="150000"/>
              </a:lnSpc>
            </a:pPr>
            <a:r>
              <a:rPr lang="en-US" sz="4400" dirty="0">
                <a:solidFill>
                  <a:schemeClr val="tx2"/>
                </a:solidFill>
                <a:ea typeface="Proxima Nova Bold"/>
                <a:cs typeface="Proxima Nova Bold"/>
                <a:sym typeface="Proxima Nova Bold"/>
              </a:rPr>
              <a:t>Dr. Lynne Tomasa – </a:t>
            </a:r>
            <a:r>
              <a:rPr lang="en-US" sz="4400" dirty="0">
                <a:solidFill>
                  <a:schemeClr val="tx2"/>
                </a:solidFill>
                <a:ea typeface="Proxima Nova Bold"/>
                <a:cs typeface="Proxima Nova Bold"/>
                <a:sym typeface="Proxima Nova Bold"/>
                <a:hlinkClick r:id="rId5"/>
              </a:rPr>
              <a:t>ltomasa@arizona.edu</a:t>
            </a:r>
            <a:r>
              <a:rPr lang="en-US" sz="4400" dirty="0">
                <a:solidFill>
                  <a:schemeClr val="tx2"/>
                </a:solidFill>
                <a:ea typeface="Proxima Nova Bold"/>
                <a:cs typeface="Proxima Nova Bold"/>
                <a:sym typeface="Proxima Nova Bold"/>
              </a:rPr>
              <a:t> </a:t>
            </a:r>
          </a:p>
          <a:p>
            <a:pPr>
              <a:lnSpc>
                <a:spcPct val="150000"/>
              </a:lnSpc>
            </a:pPr>
            <a:r>
              <a:rPr lang="en-US" sz="4400" dirty="0">
                <a:solidFill>
                  <a:schemeClr val="tx2"/>
                </a:solidFill>
                <a:ea typeface="Proxima Nova Bold"/>
                <a:cs typeface="Proxima Nova Bold"/>
                <a:sym typeface="Proxima Nova Bold"/>
              </a:rPr>
              <a:t>Gina Griffiths – </a:t>
            </a:r>
            <a:r>
              <a:rPr lang="en-US" sz="4400" dirty="0">
                <a:solidFill>
                  <a:schemeClr val="tx2"/>
                </a:solidFill>
                <a:ea typeface="Proxima Nova Bold"/>
                <a:cs typeface="Proxima Nova Bold"/>
                <a:sym typeface="Proxima Nova Bold"/>
                <a:hlinkClick r:id="rId6"/>
              </a:rPr>
              <a:t>griffiths@arizona.edu</a:t>
            </a:r>
            <a:r>
              <a:rPr lang="en-US" sz="4400" dirty="0">
                <a:solidFill>
                  <a:schemeClr val="tx2"/>
                </a:solidFill>
                <a:ea typeface="Proxima Nova Bold"/>
                <a:cs typeface="Proxima Nova Bold"/>
                <a:sym typeface="Proxima Nova Bold"/>
              </a:rPr>
              <a:t> </a:t>
            </a:r>
          </a:p>
          <a:p>
            <a:pPr>
              <a:lnSpc>
                <a:spcPct val="150000"/>
              </a:lnSpc>
            </a:pPr>
            <a:r>
              <a:rPr lang="en-US" sz="3600" dirty="0">
                <a:solidFill>
                  <a:schemeClr val="tx2"/>
                </a:solidFill>
                <a:ea typeface="Proxima Nova Bold"/>
                <a:cs typeface="Proxima Nova Bold"/>
                <a:sym typeface="Proxima Nova Bold"/>
              </a:rPr>
              <a:t>Artwork by Bria Luu</a:t>
            </a:r>
          </a:p>
        </p:txBody>
      </p:sp>
      <p:sp>
        <p:nvSpPr>
          <p:cNvPr id="7" name="Freeform 7" descr="From Silence to Safety logo">
            <a:extLst>
              <a:ext uri="{FF2B5EF4-FFF2-40B4-BE49-F238E27FC236}">
                <a16:creationId xmlns:a16="http://schemas.microsoft.com/office/drawing/2014/main" id="{4376B2B9-538F-1592-8777-ED5B4950904D}"/>
              </a:ext>
            </a:extLst>
          </p:cNvPr>
          <p:cNvSpPr/>
          <p:nvPr/>
        </p:nvSpPr>
        <p:spPr>
          <a:xfrm>
            <a:off x="-845416" y="-594627"/>
            <a:ext cx="5215609" cy="5531669"/>
          </a:xfrm>
          <a:custGeom>
            <a:avLst/>
            <a:gdLst/>
            <a:ahLst/>
            <a:cxnLst/>
            <a:rect l="l" t="t" r="r" b="b"/>
            <a:pathLst>
              <a:path w="6315395" h="6315395">
                <a:moveTo>
                  <a:pt x="0" y="0"/>
                </a:moveTo>
                <a:lnTo>
                  <a:pt x="6315395" y="0"/>
                </a:lnTo>
                <a:lnTo>
                  <a:pt x="6315395" y="6315394"/>
                </a:lnTo>
                <a:lnTo>
                  <a:pt x="0" y="6315394"/>
                </a:lnTo>
                <a:lnTo>
                  <a:pt x="0" y="0"/>
                </a:lnTo>
                <a:close/>
              </a:path>
            </a:pathLst>
          </a:custGeom>
          <a:blipFill>
            <a:blip r:embed="rId7"/>
            <a:stretch>
              <a:fillRect/>
            </a:stretch>
          </a:blipFill>
        </p:spPr>
        <p:txBody>
          <a:bodyPr/>
          <a:lstStyle/>
          <a:p>
            <a:endParaRPr lang="en-US" dirty="0"/>
          </a:p>
        </p:txBody>
      </p:sp>
      <p:sp>
        <p:nvSpPr>
          <p:cNvPr id="10" name="Freeform 10" descr="Sonoran Center logo">
            <a:extLst>
              <a:ext uri="{FF2B5EF4-FFF2-40B4-BE49-F238E27FC236}">
                <a16:creationId xmlns:a16="http://schemas.microsoft.com/office/drawing/2014/main" id="{B40ECC20-9289-4922-5A9F-0BC66A0EA1ED}"/>
              </a:ext>
            </a:extLst>
          </p:cNvPr>
          <p:cNvSpPr/>
          <p:nvPr/>
        </p:nvSpPr>
        <p:spPr>
          <a:xfrm>
            <a:off x="189624" y="8278644"/>
            <a:ext cx="6951331" cy="1319466"/>
          </a:xfrm>
          <a:custGeom>
            <a:avLst/>
            <a:gdLst/>
            <a:ahLst/>
            <a:cxnLst/>
            <a:rect l="l" t="t" r="r" b="b"/>
            <a:pathLst>
              <a:path w="6951331" h="1319466">
                <a:moveTo>
                  <a:pt x="0" y="0"/>
                </a:moveTo>
                <a:lnTo>
                  <a:pt x="6951331" y="0"/>
                </a:lnTo>
                <a:lnTo>
                  <a:pt x="6951331" y="1319466"/>
                </a:lnTo>
                <a:lnTo>
                  <a:pt x="0" y="1319466"/>
                </a:lnTo>
                <a:lnTo>
                  <a:pt x="0" y="0"/>
                </a:lnTo>
                <a:close/>
              </a:path>
            </a:pathLst>
          </a:custGeom>
          <a:blipFill>
            <a:blip r:embed="rId8"/>
            <a:stretch>
              <a:fillRect/>
            </a:stretch>
          </a:blipFill>
        </p:spPr>
        <p:txBody>
          <a:bodyPr/>
          <a:lstStyle/>
          <a:p>
            <a:endParaRPr lang="en-US"/>
          </a:p>
        </p:txBody>
      </p:sp>
      <p:sp>
        <p:nvSpPr>
          <p:cNvPr id="8" name="Freeform 8" descr="Arizona Developmental Disabilities Planning Council logo">
            <a:extLst>
              <a:ext uri="{FF2B5EF4-FFF2-40B4-BE49-F238E27FC236}">
                <a16:creationId xmlns:a16="http://schemas.microsoft.com/office/drawing/2014/main" id="{6F9D3B29-424C-3BCB-E684-DD7108BF7798}"/>
              </a:ext>
            </a:extLst>
          </p:cNvPr>
          <p:cNvSpPr/>
          <p:nvPr/>
        </p:nvSpPr>
        <p:spPr>
          <a:xfrm>
            <a:off x="14630401" y="8777498"/>
            <a:ext cx="3231222" cy="1319466"/>
          </a:xfrm>
          <a:custGeom>
            <a:avLst/>
            <a:gdLst/>
            <a:ahLst/>
            <a:cxnLst/>
            <a:rect l="l" t="t" r="r" b="b"/>
            <a:pathLst>
              <a:path w="2603039" h="1190933">
                <a:moveTo>
                  <a:pt x="0" y="0"/>
                </a:moveTo>
                <a:lnTo>
                  <a:pt x="2603039" y="0"/>
                </a:lnTo>
                <a:lnTo>
                  <a:pt x="2603039" y="1190932"/>
                </a:lnTo>
                <a:lnTo>
                  <a:pt x="0" y="1190932"/>
                </a:lnTo>
                <a:lnTo>
                  <a:pt x="0" y="0"/>
                </a:lnTo>
                <a:close/>
              </a:path>
            </a:pathLst>
          </a:custGeom>
          <a:blipFill>
            <a:blip r:embed="rId9"/>
            <a:stretch>
              <a:fillRect/>
            </a:stretch>
          </a:blipFill>
        </p:spPr>
        <p:txBody>
          <a:bodyPr/>
          <a:lstStyle/>
          <a:p>
            <a:endParaRPr lang="en-US"/>
          </a:p>
        </p:txBody>
      </p:sp>
      <p:sp>
        <p:nvSpPr>
          <p:cNvPr id="14" name="Freeform 3">
            <a:extLst>
              <a:ext uri="{FF2B5EF4-FFF2-40B4-BE49-F238E27FC236}">
                <a16:creationId xmlns:a16="http://schemas.microsoft.com/office/drawing/2014/main" id="{0D726A5A-2297-39FE-F08C-6B95C80A2539}"/>
              </a:ext>
              <a:ext uri="{C183D7F6-B498-43B3-948B-1728B52AA6E4}">
                <adec:decorative xmlns:adec="http://schemas.microsoft.com/office/drawing/2017/decorative" val="1"/>
              </a:ext>
            </a:extLst>
          </p:cNvPr>
          <p:cNvSpPr/>
          <p:nvPr/>
        </p:nvSpPr>
        <p:spPr>
          <a:xfrm rot="262324">
            <a:off x="4501703" y="-5984"/>
            <a:ext cx="8663519" cy="2851085"/>
          </a:xfrm>
          <a:custGeom>
            <a:avLst/>
            <a:gdLst/>
            <a:ahLst/>
            <a:cxnLst/>
            <a:rect l="l" t="t" r="r" b="b"/>
            <a:pathLst>
              <a:path w="8663519" h="2851085">
                <a:moveTo>
                  <a:pt x="0" y="0"/>
                </a:moveTo>
                <a:lnTo>
                  <a:pt x="8663518" y="0"/>
                </a:lnTo>
                <a:lnTo>
                  <a:pt x="8663518" y="2851085"/>
                </a:lnTo>
                <a:lnTo>
                  <a:pt x="0" y="2851085"/>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US" dirty="0"/>
          </a:p>
        </p:txBody>
      </p:sp>
      <p:sp>
        <p:nvSpPr>
          <p:cNvPr id="13" name="TextBox 9">
            <a:extLst>
              <a:ext uri="{FF2B5EF4-FFF2-40B4-BE49-F238E27FC236}">
                <a16:creationId xmlns:a16="http://schemas.microsoft.com/office/drawing/2014/main" id="{D8881E06-90AC-F134-AEAC-7B823C3A5AC8}"/>
              </a:ext>
              <a:ext uri="{C183D7F6-B498-43B3-948B-1728B52AA6E4}">
                <adec:decorative xmlns:adec="http://schemas.microsoft.com/office/drawing/2017/decorative" val="1"/>
              </a:ext>
            </a:extLst>
          </p:cNvPr>
          <p:cNvSpPr txBox="1"/>
          <p:nvPr/>
        </p:nvSpPr>
        <p:spPr>
          <a:xfrm>
            <a:off x="6120035" y="203646"/>
            <a:ext cx="5133529" cy="1965346"/>
          </a:xfrm>
          <a:prstGeom prst="rect">
            <a:avLst/>
          </a:prstGeom>
        </p:spPr>
        <p:txBody>
          <a:bodyPr wrap="square" lIns="0" tIns="0" rIns="0" bIns="0" rtlCol="0" anchor="t">
            <a:spAutoFit/>
          </a:bodyPr>
          <a:lstStyle/>
          <a:p>
            <a:pPr algn="ctr">
              <a:lnSpc>
                <a:spcPts val="17918"/>
              </a:lnSpc>
            </a:pPr>
            <a:r>
              <a:rPr lang="en-US" sz="7200" dirty="0">
                <a:solidFill>
                  <a:srgbClr val="FFFFFF"/>
                </a:solidFill>
                <a:latin typeface="+mj-lt"/>
                <a:ea typeface="Proxima Nova"/>
                <a:cs typeface="Proxima Nova"/>
                <a:sym typeface="Proxima Nova"/>
              </a:rPr>
              <a:t>Thank You!</a:t>
            </a:r>
          </a:p>
        </p:txBody>
      </p:sp>
    </p:spTree>
    <p:extLst>
      <p:ext uri="{BB962C8B-B14F-4D97-AF65-F5344CB8AC3E}">
        <p14:creationId xmlns:p14="http://schemas.microsoft.com/office/powerpoint/2010/main" val="17844879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FSTS Presentation Template Revised Template" id="{3536D4C6-ABCB-0E42-8DBA-A12DEE018CCE}" vid="{270E0836-3917-1141-901A-AC66A362362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1185</TotalTime>
  <Words>1842</Words>
  <Application>Microsoft Macintosh PowerPoint</Application>
  <PresentationFormat>Custom</PresentationFormat>
  <Paragraphs>191</Paragraphs>
  <Slides>33</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Calibri</vt:lpstr>
      <vt:lpstr>Proxima Nova Bold</vt:lpstr>
      <vt:lpstr>Aptos</vt:lpstr>
      <vt:lpstr>Wingdings</vt:lpstr>
      <vt:lpstr>Proxima Nova</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Social Media Toolkit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FSTS Presentation Template</dc:title>
  <dc:creator>Bria</dc:creator>
  <cp:lastModifiedBy>Tomasa, Lynne T - (ltomasa)</cp:lastModifiedBy>
  <cp:revision>48</cp:revision>
  <dcterms:created xsi:type="dcterms:W3CDTF">2006-08-16T00:00:00Z</dcterms:created>
  <dcterms:modified xsi:type="dcterms:W3CDTF">2026-10-08T09:27:36Z</dcterms:modified>
  <dc:identifier>DAG4ndxROwA</dc:identifier>
</cp:coreProperties>
</file>