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86" d="100"/>
          <a:sy n="86" d="100"/>
        </p:scale>
        <p:origin x="56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129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0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514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5288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3438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180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441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792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281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27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84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AF87259F-D781-40F3-B11E-449141F0017D}" type="datetimeFigureOut">
              <a:rPr lang="en-US" smtClean="0"/>
              <a:t>3/9/2026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2A5394F8-22CA-43BA-8A41-28E202CFDF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57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fpa.org/news/five-things-you-didnt-know-about-disability-and-sexual-violence" TargetMode="External"/><Relationship Id="rId2" Type="http://schemas.openxmlformats.org/officeDocument/2006/relationships/hyperlink" Target="https://disabilityjustice.org/justice-denied/abuse-and-exploitation/#cite-note-2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bjs.ojp.gov/content/pub/pdf/capd0919st.pdf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iwrc.org/sites/default/files/images/resource/fact_sheet_pdfs.pdf" TargetMode="External"/><Relationship Id="rId2" Type="http://schemas.openxmlformats.org/officeDocument/2006/relationships/hyperlink" Target="https://www.ywca.org/wp-content/uploads/Survivors-w-Disabilities-Fact-Sheet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dvsn.org/march-2023-disabilities-and-domestic-violence/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nedparenthood.org/planned-parenthood-southwestern-oregon/local-training-education/resources-schools-and-youth-serving-organizations/education-for-people-with-disabilities" TargetMode="External"/><Relationship Id="rId2" Type="http://schemas.openxmlformats.org/officeDocument/2006/relationships/hyperlink" Target="https://utahparentcenter.org/tetons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idrpp.usu.edu/projects/healthyrelationships/files/Professionals-Mandatory-Reporting-accessible.pdf" TargetMode="External"/><Relationship Id="rId2" Type="http://schemas.openxmlformats.org/officeDocument/2006/relationships/hyperlink" Target="https://rainn.org/take-action/fight-for-justice/state-law-database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9tyosV9QK_s?si=_30OjO0Pxv2jGIgq" TargetMode="External"/><Relationship Id="rId5" Type="http://schemas.openxmlformats.org/officeDocument/2006/relationships/hyperlink" Target="https://youtu.be/jcU3kuoq-LM?si=ei2nGyWBoY4b4F4I" TargetMode="External"/><Relationship Id="rId4" Type="http://schemas.openxmlformats.org/officeDocument/2006/relationships/hyperlink" Target="https://idrpp.usu.edu/projects/healthyrelationships/files/Professionals-DiscussionDisclosure-10-1-25accessible.pdf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alcasa.org/wp-content/uploads/files/angie-blumel-advocate-guide-safety-planning-final-printer.pdf" TargetMode="External"/><Relationship Id="rId3" Type="http://schemas.openxmlformats.org/officeDocument/2006/relationships/hyperlink" Target="https://idrpp.usu.edu/projects/healthyrelationships/resources" TargetMode="External"/><Relationship Id="rId7" Type="http://schemas.openxmlformats.org/officeDocument/2006/relationships/hyperlink" Target="https://bjs.ojp.gov/content/pub/pdf/capd0919st.pdf" TargetMode="External"/><Relationship Id="rId2" Type="http://schemas.openxmlformats.org/officeDocument/2006/relationships/hyperlink" Target="https://youtube.com/playlist?list=PLBkRSgdySQPUntVngNohsjWImDJ70vhqT&amp;si=YVErut5Q7Sk_w6oN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niwrc.org/sites/default/files/images/resource/fact_sheet_pdfs.pdf" TargetMode="External"/><Relationship Id="rId5" Type="http://schemas.openxmlformats.org/officeDocument/2006/relationships/hyperlink" Target="https://www.disabilityrightssc.org/abuse-neglect-exploitation-definitions-warning-signs-2/" TargetMode="External"/><Relationship Id="rId4" Type="http://schemas.openxmlformats.org/officeDocument/2006/relationships/hyperlink" Target="https://www.thehotline.org/resources/abuse-in-disability-communities/" TargetMode="External"/><Relationship Id="rId9" Type="http://schemas.openxmlformats.org/officeDocument/2006/relationships/hyperlink" Target="mailto:alex.schiwal@usu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EDF7F-6097-44E9-951F-BB9D12A0BB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1885509"/>
            <a:ext cx="8991600" cy="1645920"/>
          </a:xfrm>
        </p:spPr>
        <p:txBody>
          <a:bodyPr/>
          <a:lstStyle/>
          <a:p>
            <a:r>
              <a:rPr lang="en-US" dirty="0"/>
              <a:t>Disability &amp; Abuse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D47362-2ACA-416E-A481-E96A98B327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3" y="4352544"/>
            <a:ext cx="6857179" cy="1239894"/>
          </a:xfrm>
        </p:spPr>
        <p:txBody>
          <a:bodyPr/>
          <a:lstStyle/>
          <a:p>
            <a:r>
              <a:rPr lang="en-US" b="1" dirty="0"/>
              <a:t>Alex Schiwal, PhD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D985E2-D984-4FED-80F7-3182A4471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1896" y="5060437"/>
            <a:ext cx="6264911" cy="73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994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AF8C8-D920-4C3E-8E99-AB71A2D5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Abuse &amp; Disability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B624D-BB8E-4A05-927A-42734E82D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763" y="2432482"/>
            <a:ext cx="7839101" cy="3932807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Abuse can be physical, emotional, sexual, and financial and can also be categorized as neglect or exploitation. </a:t>
            </a:r>
          </a:p>
          <a:p>
            <a:r>
              <a:rPr lang="en-US" dirty="0"/>
              <a:t>Abuse is unwanted, harmful, and causes someone to be afraid</a:t>
            </a:r>
          </a:p>
          <a:p>
            <a:r>
              <a:rPr lang="en-US" dirty="0"/>
              <a:t>People can have many types of disabilities, oftentimes more than one:</a:t>
            </a:r>
          </a:p>
          <a:p>
            <a:pPr lvl="1"/>
            <a:r>
              <a:rPr lang="en-US" dirty="0"/>
              <a:t>Intellectual or developmental disabilities</a:t>
            </a:r>
          </a:p>
          <a:p>
            <a:pPr lvl="1"/>
            <a:r>
              <a:rPr lang="en-US" dirty="0"/>
              <a:t>Physical disabilities</a:t>
            </a:r>
          </a:p>
          <a:p>
            <a:pPr lvl="1"/>
            <a:r>
              <a:rPr lang="en-US" dirty="0"/>
              <a:t>Sensory disability (vision, hearing)</a:t>
            </a:r>
          </a:p>
          <a:p>
            <a:pPr lvl="1"/>
            <a:r>
              <a:rPr lang="en-US" dirty="0"/>
              <a:t>Traumatic Brain Injury</a:t>
            </a:r>
          </a:p>
          <a:p>
            <a:pPr lvl="1"/>
            <a:r>
              <a:rPr lang="en-US" dirty="0"/>
              <a:t>Chronic illness</a:t>
            </a:r>
          </a:p>
          <a:p>
            <a:r>
              <a:rPr lang="en-US" dirty="0"/>
              <a:t>Depending on the type of disability, there are different risks, but all people with disabilities face a higher overall risk of abuse than non-disabled population</a:t>
            </a:r>
          </a:p>
        </p:txBody>
      </p:sp>
    </p:spTree>
    <p:extLst>
      <p:ext uri="{BB962C8B-B14F-4D97-AF65-F5344CB8AC3E}">
        <p14:creationId xmlns:p14="http://schemas.microsoft.com/office/powerpoint/2010/main" val="27247989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6AF8C8-D920-4C3E-8E99-AB71A2D59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Disability is a target for abusers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7B624D-BB8E-4A05-927A-42734E82D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48396" y="2432482"/>
            <a:ext cx="7812468" cy="3932807"/>
          </a:xfrm>
        </p:spPr>
        <p:txBody>
          <a:bodyPr>
            <a:normAutofit/>
          </a:bodyPr>
          <a:lstStyle/>
          <a:p>
            <a:r>
              <a:rPr lang="en-US" dirty="0"/>
              <a:t>People with disabilities are less likely to </a:t>
            </a:r>
            <a:r>
              <a:rPr lang="en-US" i="1" dirty="0"/>
              <a:t>report or to be believed</a:t>
            </a:r>
          </a:p>
          <a:p>
            <a:r>
              <a:rPr lang="en-US" dirty="0"/>
              <a:t>People with disabilities can be more reliant on caregivers in isolated settings (group homes, day centers, etc.) where isolation is normalized and there is dependence on care providers (</a:t>
            </a:r>
            <a:r>
              <a:rPr lang="en-US" dirty="0">
                <a:hlinkClick r:id="rId2"/>
              </a:rPr>
              <a:t>disabilityjustice.org</a:t>
            </a:r>
            <a:r>
              <a:rPr lang="en-US" dirty="0"/>
              <a:t>, 2026)</a:t>
            </a:r>
          </a:p>
          <a:p>
            <a:r>
              <a:rPr lang="en-US" dirty="0"/>
              <a:t>Many people with disabilities are left out of education on sexuality, consent, and healthy relationships and may not know how to communicate what is happening to them (</a:t>
            </a:r>
            <a:r>
              <a:rPr lang="en-US" dirty="0">
                <a:hlinkClick r:id="rId3"/>
              </a:rPr>
              <a:t>UNPF, 2018)</a:t>
            </a:r>
            <a:endParaRPr lang="en-US" dirty="0"/>
          </a:p>
          <a:p>
            <a:pPr lvl="1"/>
            <a:r>
              <a:rPr lang="en-US" dirty="0"/>
              <a:t>Some people with disabilities may be tricked into thinking that something abusive is okay, if they have not been given information about what is healthy</a:t>
            </a:r>
          </a:p>
          <a:p>
            <a:r>
              <a:rPr lang="en-US" dirty="0"/>
              <a:t>Social stigma around disability and the belief that people with disabilities are less capable, easier to exploit, unaware = abusers think they have power over them</a:t>
            </a:r>
          </a:p>
        </p:txBody>
      </p:sp>
    </p:spTree>
    <p:extLst>
      <p:ext uri="{BB962C8B-B14F-4D97-AF65-F5344CB8AC3E}">
        <p14:creationId xmlns:p14="http://schemas.microsoft.com/office/powerpoint/2010/main" val="3933403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2D481A-C87D-40B4-8DA0-6FA3BD3832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3562" y="1828533"/>
            <a:ext cx="9424875" cy="379121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Disability is part of life, but abuse shouldn’t be</a:t>
            </a:r>
          </a:p>
        </p:txBody>
      </p:sp>
      <p:pic>
        <p:nvPicPr>
          <p:cNvPr id="1026" name="Picture 2" descr="One in four adults in the United States has some type of disability (CDC). Three out of four people with disabilities experience some form of abuse (NCADV). ">
            <a:extLst>
              <a:ext uri="{FF2B5EF4-FFF2-40B4-BE49-F238E27FC236}">
                <a16:creationId xmlns:a16="http://schemas.microsoft.com/office/drawing/2014/main" id="{4F4E8C0B-2DE1-47E0-8B4C-F6DA48AD170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11094" y="2261896"/>
            <a:ext cx="7569812" cy="4258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E5DB46-2F5D-48A9-BA45-FEBA87CB3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85571"/>
            <a:ext cx="7729728" cy="1188720"/>
          </a:xfrm>
        </p:spPr>
        <p:txBody>
          <a:bodyPr/>
          <a:lstStyle/>
          <a:p>
            <a:r>
              <a:rPr lang="en-US" dirty="0"/>
              <a:t>By the numbers</a:t>
            </a:r>
          </a:p>
        </p:txBody>
      </p:sp>
    </p:spTree>
    <p:extLst>
      <p:ext uri="{BB962C8B-B14F-4D97-AF65-F5344CB8AC3E}">
        <p14:creationId xmlns:p14="http://schemas.microsoft.com/office/powerpoint/2010/main" val="14011733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DB46-2F5D-48A9-BA45-FEBA87CB3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FE4E3-C673-4996-A437-A5081AC23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252" y="2638044"/>
            <a:ext cx="7874612" cy="3101983"/>
          </a:xfrm>
        </p:spPr>
        <p:txBody>
          <a:bodyPr>
            <a:normAutofit lnSpcReduction="10000"/>
          </a:bodyPr>
          <a:lstStyle/>
          <a:p>
            <a:r>
              <a:rPr lang="en-US" dirty="0"/>
              <a:t>People with disabilities are almost 4x as likely to be victims of violent crimes as those without disabilities </a:t>
            </a:r>
          </a:p>
          <a:p>
            <a:r>
              <a:rPr lang="en-US" dirty="0"/>
              <a:t>Those with cognitive disabilities (using ACS definition - “serious difficulty in concentrating, remembering, or making decisions due to a physical, mental, or emotional condition”) had the highest rate of victimization</a:t>
            </a:r>
          </a:p>
          <a:p>
            <a:r>
              <a:rPr lang="en-US" dirty="0"/>
              <a:t>The reporting rate for sexual assault was nearly 50% less for people with disabilities, compared to those without disabilities</a:t>
            </a:r>
          </a:p>
          <a:p>
            <a:r>
              <a:rPr lang="en-US" dirty="0"/>
              <a:t>Individuals with disabilities are significantly more likely to be abused by a relative or caregiver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>
                <a:hlinkClick r:id="rId2"/>
              </a:rPr>
              <a:t>Bureau of Justice Statistics, 2021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4031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DB46-2F5D-48A9-BA45-FEBA87CB3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the numbers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FE4E3-C673-4996-A437-A5081AC23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252" y="2638044"/>
            <a:ext cx="7874612" cy="3487548"/>
          </a:xfrm>
        </p:spPr>
        <p:txBody>
          <a:bodyPr>
            <a:normAutofit/>
          </a:bodyPr>
          <a:lstStyle/>
          <a:p>
            <a:r>
              <a:rPr lang="en-US" dirty="0"/>
              <a:t>97-99% of cases, individuals with disabilities were abused by someone they knew - intimate partner, family member, caregiver, or health aide (</a:t>
            </a:r>
            <a:r>
              <a:rPr lang="en-US" dirty="0">
                <a:hlinkClick r:id="rId2"/>
              </a:rPr>
              <a:t>YWCA</a:t>
            </a:r>
            <a:r>
              <a:rPr lang="en-US" dirty="0"/>
              <a:t>)</a:t>
            </a:r>
          </a:p>
          <a:p>
            <a:r>
              <a:rPr lang="en-US" dirty="0"/>
              <a:t>Most cases of abuse against individuals with disabilities are not reported, and of those that are, only 5% are prosecuted (compared to 70% in non-disabled pop., </a:t>
            </a:r>
            <a:r>
              <a:rPr lang="en-US" dirty="0">
                <a:hlinkClick r:id="rId3"/>
              </a:rPr>
              <a:t>NCADV</a:t>
            </a:r>
            <a:r>
              <a:rPr lang="en-US" dirty="0"/>
              <a:t>; </a:t>
            </a:r>
            <a:r>
              <a:rPr lang="en-US" dirty="0">
                <a:hlinkClick r:id="rId4"/>
              </a:rPr>
              <a:t>DVSN, 2023</a:t>
            </a:r>
            <a:r>
              <a:rPr lang="en-US" dirty="0"/>
              <a:t>)</a:t>
            </a:r>
          </a:p>
          <a:p>
            <a:r>
              <a:rPr lang="en-US" dirty="0"/>
              <a:t>DV/crisis shelters may not be accessible, and only 35% of shelters have disability awareness training for their staff</a:t>
            </a:r>
          </a:p>
          <a:p>
            <a:r>
              <a:rPr lang="en-US" dirty="0"/>
              <a:t>Only16% of DV/crisis shelters have a dedicated staff person to deliver services to those with disabilities (</a:t>
            </a:r>
            <a:r>
              <a:rPr lang="en-US" dirty="0">
                <a:hlinkClick r:id="rId3"/>
              </a:rPr>
              <a:t>NCADV</a:t>
            </a:r>
            <a:r>
              <a:rPr lang="en-US" dirty="0"/>
              <a:t>)</a:t>
            </a:r>
          </a:p>
          <a:p>
            <a:r>
              <a:rPr lang="en-US" dirty="0"/>
              <a:t>Lack of training overall for professionals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172861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5DB46-2F5D-48A9-BA45-FEBA87CB3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the numbers – Needs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DFE4E3-C673-4996-A437-A5081AC23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86252" y="2343705"/>
            <a:ext cx="7874612" cy="3781887"/>
          </a:xfrm>
        </p:spPr>
        <p:txBody>
          <a:bodyPr>
            <a:normAutofit fontScale="92500" lnSpcReduction="10000"/>
          </a:bodyPr>
          <a:lstStyle/>
          <a:p>
            <a:pPr fontAlgn="t"/>
            <a:r>
              <a:rPr lang="en-US" dirty="0"/>
              <a:t>Conducted in Utah in 2022-2023, Adults with Disability = 18, Family Members/Legal Guardians = 44, Professionals = 47</a:t>
            </a:r>
          </a:p>
          <a:p>
            <a:pPr fontAlgn="t"/>
            <a:r>
              <a:rPr lang="en-US" dirty="0"/>
              <a:t>Received previous information/training: Professionals: 37%, Family/Guardian: 14%, Adults with Disabilities: 50%* (*only 7 participants)</a:t>
            </a:r>
          </a:p>
          <a:p>
            <a:r>
              <a:rPr lang="en-US" dirty="0"/>
              <a:t>Professionals received more information on all topics than family members or individuals</a:t>
            </a:r>
          </a:p>
          <a:p>
            <a:r>
              <a:rPr lang="en-US" dirty="0"/>
              <a:t>Less than half of all participants knew where to find information on these topics</a:t>
            </a:r>
          </a:p>
          <a:p>
            <a:r>
              <a:rPr lang="en-US" i="1" dirty="0"/>
              <a:t>Barriers mentioned included</a:t>
            </a:r>
            <a:r>
              <a:rPr lang="en-US" dirty="0"/>
              <a:t>:</a:t>
            </a:r>
          </a:p>
          <a:p>
            <a:pPr lvl="1">
              <a:spcBef>
                <a:spcPts val="1800"/>
              </a:spcBef>
            </a:pPr>
            <a:r>
              <a:rPr lang="en-US" i="1" dirty="0"/>
              <a:t>Concerns about “morality” and feeling uncomfortable discussing these topics</a:t>
            </a:r>
          </a:p>
          <a:p>
            <a:pPr lvl="1">
              <a:spcBef>
                <a:spcPts val="1800"/>
              </a:spcBef>
            </a:pPr>
            <a:r>
              <a:rPr lang="en-US" i="1" dirty="0"/>
              <a:t>Stigma and attitudes towards people with disabilities are infantilizing</a:t>
            </a:r>
          </a:p>
          <a:p>
            <a:pPr lvl="1">
              <a:spcBef>
                <a:spcPts val="1800"/>
              </a:spcBef>
            </a:pPr>
            <a:r>
              <a:rPr lang="en-US" i="1" dirty="0"/>
              <a:t>Lack of understanding of the importance and need for training and resources on these topics</a:t>
            </a:r>
          </a:p>
        </p:txBody>
      </p:sp>
    </p:spTree>
    <p:extLst>
      <p:ext uri="{BB962C8B-B14F-4D97-AF65-F5344CB8AC3E}">
        <p14:creationId xmlns:p14="http://schemas.microsoft.com/office/powerpoint/2010/main" val="166236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787B-CA8A-45CD-AB77-81059FFC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158F-211B-4AC8-ABE7-16E95E04C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763" y="2441358"/>
            <a:ext cx="7839101" cy="3835155"/>
          </a:xfrm>
        </p:spPr>
        <p:txBody>
          <a:bodyPr>
            <a:normAutofit lnSpcReduction="10000"/>
          </a:bodyPr>
          <a:lstStyle/>
          <a:p>
            <a:r>
              <a:rPr lang="en-US" dirty="0"/>
              <a:t>Understanding/identifying signs of abuse, neglect, and exploitation in populations with disabilities</a:t>
            </a:r>
          </a:p>
          <a:p>
            <a:r>
              <a:rPr lang="en-US" dirty="0"/>
              <a:t>Education and training (for all members of the community)</a:t>
            </a:r>
          </a:p>
          <a:p>
            <a:pPr lvl="1"/>
            <a:r>
              <a:rPr lang="en-US" dirty="0"/>
              <a:t>Resource sharing &amp; empowerment</a:t>
            </a:r>
          </a:p>
          <a:p>
            <a:r>
              <a:rPr lang="en-US" dirty="0"/>
              <a:t>Change agency culture, plan for and integrate disability into facilities, programs, and staff training</a:t>
            </a:r>
          </a:p>
          <a:p>
            <a:r>
              <a:rPr lang="en-US" dirty="0"/>
              <a:t>Ask questions, use your professional networks</a:t>
            </a:r>
          </a:p>
          <a:p>
            <a:r>
              <a:rPr lang="en-US" dirty="0"/>
              <a:t>Understand your roles, responsibilities, and what resources are available</a:t>
            </a:r>
          </a:p>
          <a:p>
            <a:endParaRPr lang="en-US" sz="1600" i="1" dirty="0"/>
          </a:p>
          <a:p>
            <a:r>
              <a:rPr lang="en-US" sz="1600" i="1" dirty="0"/>
              <a:t>*Future and past DHR ECHO Sessions will cover all these topics in more detail than the following slides</a:t>
            </a:r>
          </a:p>
          <a:p>
            <a:endParaRPr lang="en-US" sz="1600" i="1" dirty="0"/>
          </a:p>
          <a:p>
            <a:pPr marL="0" indent="0">
              <a:buNone/>
            </a:pP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7758932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787B-CA8A-45CD-AB77-81059FFC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do? Know the 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158F-211B-4AC8-ABE7-16E95E04C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763" y="2441358"/>
            <a:ext cx="7927759" cy="357770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Sudden changes in attitude, appearance, or behavior</a:t>
            </a:r>
          </a:p>
          <a:p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Comments about potentially concerning interactions</a:t>
            </a:r>
          </a:p>
          <a:p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Fear or agitation at the mention/or in presence of a particular person</a:t>
            </a:r>
          </a:p>
          <a:p>
            <a:r>
              <a:rPr lang="en-US" sz="2000" i="1" dirty="0">
                <a:solidFill>
                  <a:schemeClr val="accent2">
                    <a:lumMod val="50000"/>
                  </a:schemeClr>
                </a:solidFill>
              </a:rPr>
              <a:t>Controlling behavior on the part of a caregiver, partner, or guardian</a:t>
            </a:r>
          </a:p>
          <a:p>
            <a:r>
              <a:rPr lang="en-US" dirty="0"/>
              <a:t>Signs of neglect or abuse (missing medications, adaptive equipment, communication devices)</a:t>
            </a:r>
          </a:p>
          <a:p>
            <a:r>
              <a:rPr lang="en-US" dirty="0"/>
              <a:t>Physical signs</a:t>
            </a:r>
          </a:p>
          <a:p>
            <a:r>
              <a:rPr lang="en-US" dirty="0"/>
              <a:t>Financial exploitation – suspicious added names on accounts, loss of funds/possessions, lack of adequate care, changes to balances or persons on accounts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83497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787B-CA8A-45CD-AB77-81059FFCE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74075"/>
            <a:ext cx="7729728" cy="1188720"/>
          </a:xfrm>
        </p:spPr>
        <p:txBody>
          <a:bodyPr/>
          <a:lstStyle/>
          <a:p>
            <a:r>
              <a:rPr lang="en-US" dirty="0"/>
              <a:t>What can we do? Educate &amp; Train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158F-211B-4AC8-ABE7-16E95E04C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56660" y="1944210"/>
            <a:ext cx="8078680" cy="4722920"/>
          </a:xfrm>
        </p:spPr>
        <p:txBody>
          <a:bodyPr>
            <a:noAutofit/>
          </a:bodyPr>
          <a:lstStyle/>
          <a:p>
            <a:r>
              <a:rPr lang="en-US" sz="1600" dirty="0"/>
              <a:t>Treat individuals with disabilities with respect, don’t infantilize them, or deprive them of information</a:t>
            </a:r>
          </a:p>
          <a:p>
            <a:pPr lvl="1"/>
            <a:r>
              <a:rPr lang="en-US" sz="1400" dirty="0"/>
              <a:t>Advocate with caregivers to ensure they have access to information</a:t>
            </a:r>
          </a:p>
          <a:p>
            <a:r>
              <a:rPr lang="en-US" sz="1600" dirty="0"/>
              <a:t>A disability can be acquired by any person at any time in their life; professionals should be trained to understand how disability may impact people in their field of work</a:t>
            </a:r>
          </a:p>
          <a:p>
            <a:r>
              <a:rPr lang="en-US" sz="1600" dirty="0"/>
              <a:t>Share resources with individuals &amp; caregivers about abuse prevention</a:t>
            </a:r>
          </a:p>
          <a:p>
            <a:r>
              <a:rPr lang="en-US" sz="1600" dirty="0"/>
              <a:t>Attend trainings &amp; share with others in your network – (more shared in discussions and sent out after this training)</a:t>
            </a:r>
          </a:p>
          <a:p>
            <a:r>
              <a:rPr lang="en-US" sz="1600" b="1" u="sng" dirty="0">
                <a:hlinkClick r:id="rId2"/>
              </a:rPr>
              <a:t>TETONS</a:t>
            </a:r>
            <a:r>
              <a:rPr lang="en-US" sz="1600" b="1" u="sng" dirty="0"/>
              <a:t> - </a:t>
            </a:r>
            <a:r>
              <a:rPr lang="en-US" sz="1600" dirty="0"/>
              <a:t> a comprehensive class mapping a road to relationships, sexuality and self-determination for individuals with disabilities. Utah Parent Center, in partnership with Utah Developmental Disabilities Council, have curated this unique material to meet the needs of self-advocates 13 years of age and up.</a:t>
            </a:r>
          </a:p>
          <a:p>
            <a:r>
              <a:rPr lang="en-US" sz="1600" b="1" u="sng" dirty="0">
                <a:hlinkClick r:id="rId3"/>
              </a:rPr>
              <a:t>Online Self-Paced Training: Accessible Education, Planned Parenthood</a:t>
            </a:r>
            <a:br>
              <a:rPr lang="en-US" sz="1600" dirty="0"/>
            </a:br>
            <a:r>
              <a:rPr lang="en-US" sz="1600" dirty="0"/>
              <a:t>As leader in preventative health and education, Planned Parenthood offers multiple, free, and self-paced courses about abuse prevention, healthy relationships, consent, appropriate behaviors for individuals with disabilities, caregivers, and professionals.</a:t>
            </a:r>
          </a:p>
        </p:txBody>
      </p:sp>
    </p:spTree>
    <p:extLst>
      <p:ext uri="{BB962C8B-B14F-4D97-AF65-F5344CB8AC3E}">
        <p14:creationId xmlns:p14="http://schemas.microsoft.com/office/powerpoint/2010/main" val="127179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787B-CA8A-45CD-AB77-81059FFC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do? Focus on Disability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158F-211B-4AC8-ABE7-16E95E04C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763" y="2441358"/>
            <a:ext cx="7927759" cy="3533314"/>
          </a:xfrm>
        </p:spPr>
        <p:txBody>
          <a:bodyPr>
            <a:normAutofit/>
          </a:bodyPr>
          <a:lstStyle/>
          <a:p>
            <a:r>
              <a:rPr lang="en-US" dirty="0"/>
              <a:t>Change agency culture – if your organization doesn’t have a focus on disability, you can advocate for this to be integrated within your workplace</a:t>
            </a:r>
          </a:p>
          <a:p>
            <a:r>
              <a:rPr lang="en-US" dirty="0"/>
              <a:t>Plan for and integrate disability into:</a:t>
            </a:r>
          </a:p>
          <a:p>
            <a:pPr lvl="1"/>
            <a:r>
              <a:rPr lang="en-US" dirty="0"/>
              <a:t>Facilities: your building, classes, resources should be accessible</a:t>
            </a:r>
          </a:p>
          <a:p>
            <a:pPr lvl="1"/>
            <a:r>
              <a:rPr lang="en-US" dirty="0"/>
              <a:t>Programs: ensure that program content is relevant or considers disabilities</a:t>
            </a:r>
          </a:p>
          <a:p>
            <a:pPr lvl="1"/>
            <a:r>
              <a:rPr lang="en-US" dirty="0"/>
              <a:t>Staff training: training staff on disabilities at a 101-level, profession/topic-specific trainings, general accessibility trainings for staff</a:t>
            </a:r>
          </a:p>
          <a:p>
            <a:r>
              <a:rPr lang="en-US" dirty="0"/>
              <a:t>Increase knowledge across the workplace &amp; reduce stigma around disability</a:t>
            </a:r>
          </a:p>
          <a:p>
            <a:r>
              <a:rPr lang="en-US" dirty="0"/>
              <a:t>Better prepared to support clients with disabilities</a:t>
            </a:r>
          </a:p>
        </p:txBody>
      </p:sp>
    </p:spTree>
    <p:extLst>
      <p:ext uri="{BB962C8B-B14F-4D97-AF65-F5344CB8AC3E}">
        <p14:creationId xmlns:p14="http://schemas.microsoft.com/office/powerpoint/2010/main" val="1542565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3787B-CA8A-45CD-AB77-81059FFCE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we do? Know your role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C2158F-211B-4AC8-ABE7-16E95E04C0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1763" y="2441358"/>
            <a:ext cx="7927759" cy="3533314"/>
          </a:xfrm>
        </p:spPr>
        <p:txBody>
          <a:bodyPr>
            <a:normAutofit/>
          </a:bodyPr>
          <a:lstStyle/>
          <a:p>
            <a:r>
              <a:rPr lang="en-US" dirty="0"/>
              <a:t>Are you a mandatory reporter? </a:t>
            </a:r>
            <a:r>
              <a:rPr lang="en-US" dirty="0">
                <a:hlinkClick r:id="rId2"/>
              </a:rPr>
              <a:t>Depends on your job/state </a:t>
            </a:r>
            <a:endParaRPr lang="en-US" dirty="0"/>
          </a:p>
          <a:p>
            <a:pPr lvl="1"/>
            <a:r>
              <a:rPr lang="en-US" dirty="0"/>
              <a:t>Someone who is </a:t>
            </a:r>
            <a:r>
              <a:rPr lang="en-US" i="1" dirty="0"/>
              <a:t>legally required </a:t>
            </a:r>
            <a:r>
              <a:rPr lang="en-US" dirty="0"/>
              <a:t>to make a report about suspected abuse</a:t>
            </a:r>
          </a:p>
          <a:p>
            <a:pPr lvl="1"/>
            <a:r>
              <a:rPr lang="en-US" dirty="0"/>
              <a:t>In most cases, you will be – as the laws around “vulnerable adults” vary widely, but if you suspect something reportable happened/is happening, you can make a report to the appropriate channels (state dependent)</a:t>
            </a:r>
          </a:p>
          <a:p>
            <a:r>
              <a:rPr lang="en-US" dirty="0"/>
              <a:t>When working with individuals with disabilities (or anyone else), be transparent about your role, what will happen, and ensure them they are not in trouble/at fault </a:t>
            </a:r>
          </a:p>
          <a:p>
            <a:r>
              <a:rPr lang="en-US" dirty="0"/>
              <a:t>Fact sheets: </a:t>
            </a:r>
            <a:r>
              <a:rPr lang="en-US" dirty="0">
                <a:hlinkClick r:id="rId3"/>
              </a:rPr>
              <a:t>Mandatory Reporting</a:t>
            </a:r>
            <a:r>
              <a:rPr lang="en-US" dirty="0"/>
              <a:t>, </a:t>
            </a:r>
            <a:r>
              <a:rPr lang="en-US" dirty="0">
                <a:hlinkClick r:id="rId4"/>
              </a:rPr>
              <a:t>Responding to a Disclosure</a:t>
            </a:r>
            <a:endParaRPr lang="en-US" dirty="0"/>
          </a:p>
          <a:p>
            <a:r>
              <a:rPr lang="en-US" dirty="0"/>
              <a:t>DHR ECHO sessions – </a:t>
            </a:r>
            <a:r>
              <a:rPr lang="en-US" dirty="0">
                <a:hlinkClick r:id="rId5"/>
              </a:rPr>
              <a:t>Working with APS</a:t>
            </a:r>
            <a:r>
              <a:rPr lang="en-US" dirty="0"/>
              <a:t>, </a:t>
            </a:r>
            <a:r>
              <a:rPr lang="en-US" dirty="0">
                <a:hlinkClick r:id="rId6"/>
              </a:rPr>
              <a:t>Safety Planning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727588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EFFD52-520D-4C9F-937F-B6BF0A5CC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B60D0F-8571-4DF8-88B8-C525FEF86C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747048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</a:pPr>
            <a:r>
              <a:rPr lang="en-US" sz="1600" dirty="0">
                <a:hlinkClick r:id="rId2"/>
              </a:rPr>
              <a:t>Past DHR ECHOs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3"/>
              </a:rPr>
              <a:t>USU DHR Resource Page</a:t>
            </a:r>
            <a:endParaRPr lang="en-US" sz="1600" dirty="0">
              <a:hlinkClick r:id="rId4"/>
            </a:endParaRPr>
          </a:p>
          <a:p>
            <a:pPr>
              <a:spcAft>
                <a:spcPts val="1200"/>
              </a:spcAft>
            </a:pPr>
            <a:r>
              <a:rPr lang="en-US" sz="1600" dirty="0">
                <a:hlinkClick r:id="rId4"/>
              </a:rPr>
              <a:t>https://www.thehotline.org/resources/abuse-in-disability-communities/</a:t>
            </a:r>
            <a:r>
              <a:rPr lang="en-US" sz="1600" dirty="0"/>
              <a:t> </a:t>
            </a:r>
          </a:p>
          <a:p>
            <a:pPr>
              <a:spcAft>
                <a:spcPts val="1200"/>
              </a:spcAft>
            </a:pPr>
            <a:r>
              <a:rPr lang="en-US" sz="1600" dirty="0">
                <a:hlinkClick r:id="rId5"/>
              </a:rPr>
              <a:t>https://www.disabilityrightssc.org/abuse-neglect-exploitation-definitions-warning-signs-2/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6"/>
              </a:rPr>
              <a:t>https://www.niwrc.org/sites/default/files/images/resource/fact_sheet_pdfs.pdf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7"/>
              </a:rPr>
              <a:t>https://bjs.ojp.gov/content/pub/pdf/capd0919st.pdf</a:t>
            </a:r>
            <a:endParaRPr lang="en-US" sz="1600" dirty="0"/>
          </a:p>
          <a:p>
            <a:pPr>
              <a:spcAft>
                <a:spcPts val="1200"/>
              </a:spcAft>
            </a:pPr>
            <a:r>
              <a:rPr lang="en-US" sz="1600" dirty="0">
                <a:hlinkClick r:id="rId8"/>
              </a:rPr>
              <a:t>http://www.calcasa.org/wp-content/uploads/files/angie-blumel-advocate-guide-safety-planning-final-printer.pdf</a:t>
            </a:r>
            <a:endParaRPr lang="en-US" sz="1600" dirty="0"/>
          </a:p>
          <a:p>
            <a:pPr>
              <a:spcAft>
                <a:spcPts val="1200"/>
              </a:spcAft>
            </a:pPr>
            <a:endParaRPr lang="en-US" sz="1600" dirty="0"/>
          </a:p>
          <a:p>
            <a:pPr>
              <a:spcAft>
                <a:spcPts val="1200"/>
              </a:spcAft>
            </a:pPr>
            <a:endParaRPr lang="en-US" sz="1600" dirty="0"/>
          </a:p>
          <a:p>
            <a:pPr>
              <a:spcAft>
                <a:spcPts val="1200"/>
              </a:spcAft>
            </a:pPr>
            <a:endParaRPr lang="en-US" sz="1600" dirty="0"/>
          </a:p>
          <a:p>
            <a:pPr>
              <a:spcAft>
                <a:spcPts val="1200"/>
              </a:spcAft>
            </a:pPr>
            <a:endParaRPr lang="en-US" sz="1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7E3A56-E6AB-475F-AA5B-EE8A7776C9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15568" y="3994950"/>
            <a:ext cx="3794760" cy="1749003"/>
          </a:xfrm>
        </p:spPr>
        <p:txBody>
          <a:bodyPr/>
          <a:lstStyle/>
          <a:p>
            <a:r>
              <a:rPr lang="en-US" b="1" i="1" dirty="0">
                <a:hlinkClick r:id="rId9"/>
              </a:rPr>
              <a:t>alex.schiwal@usu.edu</a:t>
            </a:r>
            <a:r>
              <a:rPr lang="en-US" b="1" i="1" dirty="0"/>
              <a:t>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38150CC-FD32-444D-A9CD-E54AC230ABF4}"/>
              </a:ext>
            </a:extLst>
          </p:cNvPr>
          <p:cNvSpPr txBox="1">
            <a:spLocks/>
          </p:cNvSpPr>
          <p:nvPr/>
        </p:nvSpPr>
        <p:spPr bwMode="blackWhite">
          <a:xfrm>
            <a:off x="7457242" y="230821"/>
            <a:ext cx="3395027" cy="470516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1600" dirty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3036049827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Custom 7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CDB5DC"/>
      </a:accent1>
      <a:accent2>
        <a:srgbClr val="B7B5DD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0070C0"/>
      </a:hlink>
      <a:folHlink>
        <a:srgbClr val="8C8C8C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3075</TotalTime>
  <Words>1304</Words>
  <Application>Microsoft Office PowerPoint</Application>
  <PresentationFormat>Widescreen</PresentationFormat>
  <Paragraphs>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Gill Sans MT</vt:lpstr>
      <vt:lpstr>Parcel</vt:lpstr>
      <vt:lpstr>Disability &amp; Abuse</vt:lpstr>
      <vt:lpstr>Abuse &amp; Disability</vt:lpstr>
      <vt:lpstr>Why Disability is a target for abusers</vt:lpstr>
      <vt:lpstr>By the numbers</vt:lpstr>
      <vt:lpstr>By the numbers</vt:lpstr>
      <vt:lpstr>By the numbers</vt:lpstr>
      <vt:lpstr>By the numbers – Needs assessment</vt:lpstr>
      <vt:lpstr>What can we do? </vt:lpstr>
      <vt:lpstr>What can we do? Know the signs</vt:lpstr>
      <vt:lpstr>What can we do? Educate &amp; Train</vt:lpstr>
      <vt:lpstr>What can we do? Focus on Disability</vt:lpstr>
      <vt:lpstr>What can we do? Know your role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Disability &amp; Abuse</dc:title>
  <dc:creator>Alex Schiwal</dc:creator>
  <cp:lastModifiedBy>Alex Schiwal</cp:lastModifiedBy>
  <cp:revision>23</cp:revision>
  <dcterms:created xsi:type="dcterms:W3CDTF">2026-03-09T19:09:12Z</dcterms:created>
  <dcterms:modified xsi:type="dcterms:W3CDTF">2026-03-11T22:24:52Z</dcterms:modified>
</cp:coreProperties>
</file>